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notesMasterIdLst>
    <p:notesMasterId r:id="rId30"/>
  </p:notesMasterIdLst>
  <p:handoutMasterIdLst>
    <p:handoutMasterId r:id="rId31"/>
  </p:handoutMasterIdLst>
  <p:sldIdLst>
    <p:sldId id="445" r:id="rId5"/>
    <p:sldId id="461" r:id="rId6"/>
    <p:sldId id="457" r:id="rId7"/>
    <p:sldId id="458" r:id="rId8"/>
    <p:sldId id="463" r:id="rId9"/>
    <p:sldId id="492" r:id="rId10"/>
    <p:sldId id="510" r:id="rId11"/>
    <p:sldId id="509" r:id="rId12"/>
    <p:sldId id="516" r:id="rId13"/>
    <p:sldId id="517" r:id="rId14"/>
    <p:sldId id="511" r:id="rId15"/>
    <p:sldId id="518" r:id="rId16"/>
    <p:sldId id="519" r:id="rId17"/>
    <p:sldId id="520" r:id="rId18"/>
    <p:sldId id="521" r:id="rId19"/>
    <p:sldId id="522" r:id="rId20"/>
    <p:sldId id="507" r:id="rId21"/>
    <p:sldId id="538" r:id="rId22"/>
    <p:sldId id="450" r:id="rId23"/>
    <p:sldId id="539" r:id="rId24"/>
    <p:sldId id="530" r:id="rId25"/>
    <p:sldId id="531" r:id="rId26"/>
    <p:sldId id="532" r:id="rId27"/>
    <p:sldId id="524" r:id="rId28"/>
    <p:sldId id="525" r:id="rId29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CEC30"/>
    <a:srgbClr val="000000"/>
    <a:srgbClr val="FF0000"/>
    <a:srgbClr val="FFFF00"/>
    <a:srgbClr val="FF00FF"/>
    <a:srgbClr val="3617F1"/>
    <a:srgbClr val="E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0653" autoAdjust="0"/>
  </p:normalViewPr>
  <p:slideViewPr>
    <p:cSldViewPr>
      <p:cViewPr varScale="1">
        <p:scale>
          <a:sx n="128" d="100"/>
          <a:sy n="128" d="100"/>
        </p:scale>
        <p:origin x="-1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96"/>
      </p:cViewPr>
      <p:guideLst>
        <p:guide orient="horz" pos="3127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SIRO%20oct2012\Paper\reextremerainfalltable\hinh%20the\rainfall%20climate%20central%20v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SIRO%20oct2012\Paper\reextremerainfalltable\hinh%20the\rainfall%20climate%20central%20v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SIRO%20oct2012\Paper\reextremerainfalltable\hinh%20the\rainfall%20climate%20central%20v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SIRO%20oct2012\Paper\reextremerainfalltable\hinh%20the\result%20analyze%20rainfal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SIRO%20oct2012\Paper\reextremerainfalltable\hinh%20the\result%20analyze%20rainfall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714502236516"/>
          <c:y val="0.107142857142857"/>
          <c:w val="0.841729880595912"/>
          <c:h val="0.65633530183727"/>
        </c:manualLayout>
      </c:layout>
      <c:barChart>
        <c:barDir val="col"/>
        <c:grouping val="clustered"/>
        <c:varyColors val="0"/>
        <c:ser>
          <c:idx val="0"/>
          <c:order val="0"/>
          <c:tx>
            <c:v>thanh hoa</c:v>
          </c:tx>
          <c:spPr>
            <a:solidFill>
              <a:srgbClr val="0000FF"/>
            </a:solidFill>
            <a:ln>
              <a:gradFill>
                <a:gsLst>
                  <a:gs pos="0">
                    <a:srgbClr val="0000FF"/>
                  </a:gs>
                  <a:gs pos="50000">
                    <a:srgbClr val="669E86">
                      <a:tint val="44500"/>
                      <a:satMod val="160000"/>
                    </a:srgbClr>
                  </a:gs>
                  <a:gs pos="100000">
                    <a:srgbClr val="669E86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  <c:invertIfNegative val="0"/>
          <c:cat>
            <c:strRef>
              <c:f>Sheet1!$B$37:$M$37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Sheet1!$B$41:$M$41</c:f>
              <c:numCache>
                <c:formatCode>General</c:formatCode>
                <c:ptCount val="12"/>
                <c:pt idx="0">
                  <c:v>23.92333333333308</c:v>
                </c:pt>
                <c:pt idx="1">
                  <c:v>26.49</c:v>
                </c:pt>
                <c:pt idx="2">
                  <c:v>43.41</c:v>
                </c:pt>
                <c:pt idx="3">
                  <c:v>65.89666666666666</c:v>
                </c:pt>
                <c:pt idx="4">
                  <c:v>149.6566666666666</c:v>
                </c:pt>
                <c:pt idx="5">
                  <c:v>191.2666666666659</c:v>
                </c:pt>
                <c:pt idx="6">
                  <c:v>174.7433333333333</c:v>
                </c:pt>
                <c:pt idx="7">
                  <c:v>293.0933333333334</c:v>
                </c:pt>
                <c:pt idx="8">
                  <c:v>378.4066666666668</c:v>
                </c:pt>
                <c:pt idx="9">
                  <c:v>304.4733333333333</c:v>
                </c:pt>
                <c:pt idx="10">
                  <c:v>76.55666666666667</c:v>
                </c:pt>
                <c:pt idx="11">
                  <c:v>24.71666666666669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20284696"/>
        <c:axId val="-2104143560"/>
      </c:barChart>
      <c:catAx>
        <c:axId val="-21202846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AU"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Monthly precipitation [mm/month] </a:t>
                </a:r>
                <a:r>
                  <a:rPr lang="en-US" sz="1000" baseline="0" dirty="0" smtClean="0">
                    <a:latin typeface="Times New Roman" pitchFamily="18" charset="0"/>
                    <a:cs typeface="Times New Roman" pitchFamily="18" charset="0"/>
                  </a:rPr>
                  <a:t>period </a:t>
                </a:r>
                <a:r>
                  <a:rPr lang="en-US" sz="1000" baseline="0" dirty="0">
                    <a:latin typeface="Times New Roman" pitchFamily="18" charset="0"/>
                    <a:cs typeface="Times New Roman" pitchFamily="18" charset="0"/>
                  </a:rPr>
                  <a:t>1970-2001</a:t>
                </a:r>
                <a:endParaRPr lang="en-US" sz="10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-2104143560"/>
        <c:crosses val="autoZero"/>
        <c:auto val="1"/>
        <c:lblAlgn val="ctr"/>
        <c:lblOffset val="100"/>
        <c:noMultiLvlLbl val="0"/>
      </c:catAx>
      <c:valAx>
        <c:axId val="-210414356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lang="en-AU"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>
                    <a:latin typeface="Times New Roman" pitchFamily="18" charset="0"/>
                    <a:cs typeface="Times New Roman" pitchFamily="18" charset="0"/>
                  </a:rPr>
                  <a:t>mm/month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-21202846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nhatrang</c:v>
          </c:tx>
          <c:spPr>
            <a:solidFill>
              <a:srgbClr val="0000FF"/>
            </a:solidFill>
          </c:spPr>
          <c:invertIfNegative val="0"/>
          <c:cat>
            <c:strRef>
              <c:f>Sheet1!$B$37:$M$37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Sheet1!$B$42:$M$42</c:f>
              <c:numCache>
                <c:formatCode>General</c:formatCode>
                <c:ptCount val="12"/>
                <c:pt idx="0">
                  <c:v>36.67241379310345</c:v>
                </c:pt>
                <c:pt idx="1">
                  <c:v>16.20344827586187</c:v>
                </c:pt>
                <c:pt idx="2">
                  <c:v>28.53928571428582</c:v>
                </c:pt>
                <c:pt idx="3">
                  <c:v>30.52857142857143</c:v>
                </c:pt>
                <c:pt idx="4">
                  <c:v>74.8379310344821</c:v>
                </c:pt>
                <c:pt idx="5">
                  <c:v>59.23793103448276</c:v>
                </c:pt>
                <c:pt idx="6">
                  <c:v>39.31999999999998</c:v>
                </c:pt>
                <c:pt idx="7">
                  <c:v>50.89333333333333</c:v>
                </c:pt>
                <c:pt idx="8">
                  <c:v>166.7333333333334</c:v>
                </c:pt>
                <c:pt idx="9">
                  <c:v>339.1180000000001</c:v>
                </c:pt>
                <c:pt idx="10">
                  <c:v>381.4866666666667</c:v>
                </c:pt>
                <c:pt idx="11">
                  <c:v>162.3033333333342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-2104029336"/>
        <c:axId val="-2104239704"/>
      </c:barChart>
      <c:catAx>
        <c:axId val="-21040293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AU"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dirty="0">
                    <a:latin typeface="Times New Roman" pitchFamily="18" charset="0"/>
                    <a:cs typeface="Times New Roman" pitchFamily="18" charset="0"/>
                  </a:rPr>
                  <a:t>Monthly</a:t>
                </a:r>
                <a:r>
                  <a:rPr lang="en-US" sz="1000" baseline="0" dirty="0">
                    <a:latin typeface="Times New Roman" pitchFamily="18" charset="0"/>
                    <a:cs typeface="Times New Roman" pitchFamily="18" charset="0"/>
                  </a:rPr>
                  <a:t> precipitation [mm/month] </a:t>
                </a:r>
                <a:r>
                  <a:rPr lang="en-US" sz="1000" baseline="0" dirty="0" smtClean="0">
                    <a:latin typeface="Times New Roman" pitchFamily="18" charset="0"/>
                    <a:cs typeface="Times New Roman" pitchFamily="18" charset="0"/>
                  </a:rPr>
                  <a:t> period </a:t>
                </a:r>
                <a:r>
                  <a:rPr lang="en-US" sz="1000" baseline="0" dirty="0">
                    <a:latin typeface="Times New Roman" pitchFamily="18" charset="0"/>
                    <a:cs typeface="Times New Roman" pitchFamily="18" charset="0"/>
                  </a:rPr>
                  <a:t>1970-2001</a:t>
                </a:r>
                <a:endParaRPr lang="en-US" sz="10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-2104239704"/>
        <c:crosses val="autoZero"/>
        <c:auto val="1"/>
        <c:lblAlgn val="ctr"/>
        <c:lblOffset val="100"/>
        <c:noMultiLvlLbl val="0"/>
      </c:catAx>
      <c:valAx>
        <c:axId val="-21042397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lang="en-AU"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mm/month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-2104029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hue</c:v>
          </c:tx>
          <c:spPr>
            <a:solidFill>
              <a:srgbClr val="0000FF"/>
            </a:solidFill>
          </c:spPr>
          <c:invertIfNegative val="0"/>
          <c:cat>
            <c:strRef>
              <c:f>Sheet1!$B$37:$M$37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Sheet1!$B$40:$M$40</c:f>
              <c:numCache>
                <c:formatCode>General</c:formatCode>
                <c:ptCount val="12"/>
                <c:pt idx="0">
                  <c:v>103.3935483870964</c:v>
                </c:pt>
                <c:pt idx="1">
                  <c:v>61.51935483870967</c:v>
                </c:pt>
                <c:pt idx="2">
                  <c:v>44.11333333333334</c:v>
                </c:pt>
                <c:pt idx="3">
                  <c:v>52.9533333333333</c:v>
                </c:pt>
                <c:pt idx="4">
                  <c:v>114.0166666666667</c:v>
                </c:pt>
                <c:pt idx="5">
                  <c:v>121.3266666666667</c:v>
                </c:pt>
                <c:pt idx="6">
                  <c:v>98.96129032258064</c:v>
                </c:pt>
                <c:pt idx="7">
                  <c:v>124.616129032258</c:v>
                </c:pt>
                <c:pt idx="8">
                  <c:v>346.7451612903227</c:v>
                </c:pt>
                <c:pt idx="9">
                  <c:v>775.2064516129034</c:v>
                </c:pt>
                <c:pt idx="10">
                  <c:v>621.0129032258062</c:v>
                </c:pt>
                <c:pt idx="11">
                  <c:v>323.0741935483867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2028556264"/>
        <c:axId val="-2120387704"/>
      </c:barChart>
      <c:catAx>
        <c:axId val="2028556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AU"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000" b="1" i="0" baseline="0" dirty="0">
                    <a:latin typeface="Times New Roman" pitchFamily="18" charset="0"/>
                    <a:cs typeface="Times New Roman" pitchFamily="18" charset="0"/>
                  </a:rPr>
                  <a:t>Monthly precipitation [mm/month] </a:t>
                </a:r>
                <a:r>
                  <a:rPr lang="en-US" sz="1000" b="1" i="0" baseline="0" dirty="0" smtClean="0">
                    <a:latin typeface="Times New Roman" pitchFamily="18" charset="0"/>
                    <a:cs typeface="Times New Roman" pitchFamily="18" charset="0"/>
                  </a:rPr>
                  <a:t>period </a:t>
                </a:r>
                <a:r>
                  <a:rPr lang="en-US" sz="1000" b="1" i="0" baseline="0" dirty="0">
                    <a:latin typeface="Times New Roman" pitchFamily="18" charset="0"/>
                    <a:cs typeface="Times New Roman" pitchFamily="18" charset="0"/>
                  </a:rPr>
                  <a:t>1970-2001</a:t>
                </a:r>
                <a:endParaRPr lang="en-US" sz="100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/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-2120387704"/>
        <c:crosses val="autoZero"/>
        <c:auto val="1"/>
        <c:lblAlgn val="ctr"/>
        <c:lblOffset val="100"/>
        <c:noMultiLvlLbl val="0"/>
      </c:catAx>
      <c:valAx>
        <c:axId val="-212038770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lang="en-AU" sz="12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en-US" sz="1200">
                    <a:latin typeface="Times New Roman" pitchFamily="18" charset="0"/>
                    <a:cs typeface="Times New Roman" pitchFamily="18" charset="0"/>
                  </a:rPr>
                  <a:t>mm/month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2028556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796888062603286"/>
          <c:y val="0.0411373260738052"/>
          <c:w val="0.903335885097696"/>
          <c:h val="0.8329864574550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FF"/>
            </a:solidFill>
            <a:ln>
              <a:solidFill>
                <a:srgbClr val="4F81BD">
                  <a:alpha val="0"/>
                </a:srgbClr>
              </a:solidFill>
            </a:ln>
          </c:spPr>
          <c:invertIfNegative val="0"/>
          <c:dPt>
            <c:idx val="5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>
                    <a:alpha val="0"/>
                  </a:srgbClr>
                </a:solidFill>
              </a:ln>
            </c:spPr>
          </c:dPt>
          <c:dLbls>
            <c:txPr>
              <a:bodyPr/>
              <a:lstStyle/>
              <a:p>
                <a:pPr>
                  <a:defRPr lang="en-AU"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'lists of rainfall '!$B$29:$I$29</c:f>
              <c:strCache>
                <c:ptCount val="8"/>
                <c:pt idx="0">
                  <c:v>May</c:v>
                </c:pt>
                <c:pt idx="1">
                  <c:v>Jun</c:v>
                </c:pt>
                <c:pt idx="2">
                  <c:v>Jul</c:v>
                </c:pt>
                <c:pt idx="3">
                  <c:v>Aug</c:v>
                </c:pt>
                <c:pt idx="4">
                  <c:v>Sep</c:v>
                </c:pt>
                <c:pt idx="5">
                  <c:v>Oct</c:v>
                </c:pt>
                <c:pt idx="6">
                  <c:v>Nov</c:v>
                </c:pt>
                <c:pt idx="7">
                  <c:v>Dec</c:v>
                </c:pt>
              </c:strCache>
            </c:strRef>
          </c:cat>
          <c:val>
            <c:numRef>
              <c:f>'lists of rainfall '!$B$30:$I$30</c:f>
              <c:numCache>
                <c:formatCode>General</c:formatCode>
                <c:ptCount val="8"/>
                <c:pt idx="0">
                  <c:v>3.0</c:v>
                </c:pt>
                <c:pt idx="1">
                  <c:v>6.0</c:v>
                </c:pt>
                <c:pt idx="2">
                  <c:v>2.0</c:v>
                </c:pt>
                <c:pt idx="3">
                  <c:v>6.0</c:v>
                </c:pt>
                <c:pt idx="4">
                  <c:v>11.0</c:v>
                </c:pt>
                <c:pt idx="5">
                  <c:v>35.0</c:v>
                </c:pt>
                <c:pt idx="6">
                  <c:v>20.0</c:v>
                </c:pt>
                <c:pt idx="7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100"/>
        <c:axId val="-2115246760"/>
        <c:axId val="2075014120"/>
      </c:barChart>
      <c:catAx>
        <c:axId val="-2115246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lang="en-AU" sz="1400">
                    <a:solidFill>
                      <a:srgbClr val="000000"/>
                    </a:solidFill>
                  </a:defRPr>
                </a:pPr>
                <a:r>
                  <a:rPr lang="en-US" sz="1400" dirty="0">
                    <a:solidFill>
                      <a:srgbClr val="000000"/>
                    </a:solidFill>
                  </a:rPr>
                  <a:t>Distribution</a:t>
                </a:r>
                <a:r>
                  <a:rPr lang="en-US" sz="1400" baseline="0" dirty="0">
                    <a:solidFill>
                      <a:srgbClr val="000000"/>
                    </a:solidFill>
                  </a:rPr>
                  <a:t> </a:t>
                </a:r>
                <a:r>
                  <a:rPr lang="en-US" sz="1400" baseline="0" dirty="0" smtClean="0">
                    <a:solidFill>
                      <a:srgbClr val="000000"/>
                    </a:solidFill>
                  </a:rPr>
                  <a:t>number of heavy rainfall (99</a:t>
                </a:r>
                <a:r>
                  <a:rPr lang="en-US" sz="1400" b="1" i="0" u="none" strike="noStrike" baseline="30000" dirty="0" smtClean="0"/>
                  <a:t>th</a:t>
                </a:r>
                <a:r>
                  <a:rPr lang="en-US" sz="1400" baseline="0" dirty="0" smtClean="0">
                    <a:solidFill>
                      <a:srgbClr val="000000"/>
                    </a:solidFill>
                  </a:rPr>
                  <a:t> percentile) days </a:t>
                </a:r>
                <a:r>
                  <a:rPr lang="en-US" sz="1400" baseline="0" dirty="0">
                    <a:solidFill>
                      <a:srgbClr val="000000"/>
                    </a:solidFill>
                  </a:rPr>
                  <a:t>in Central Vietnam </a:t>
                </a:r>
                <a:r>
                  <a:rPr lang="en-US" sz="1400" baseline="0" dirty="0" smtClean="0">
                    <a:solidFill>
                      <a:srgbClr val="000000"/>
                    </a:solidFill>
                  </a:rPr>
                  <a:t>period 1979-2001</a:t>
                </a:r>
                <a:endParaRPr lang="en-US" sz="1400" dirty="0">
                  <a:solidFill>
                    <a:srgbClr val="000000"/>
                  </a:solidFill>
                </a:endParaRPr>
              </a:p>
            </c:rich>
          </c:tx>
          <c:layout>
            <c:manualLayout>
              <c:xMode val="edge"/>
              <c:yMode val="edge"/>
              <c:x val="0.181509506433647"/>
              <c:y val="0.0275225613921547"/>
            </c:manualLayout>
          </c:layout>
          <c:overlay val="0"/>
        </c:title>
        <c:majorTickMark val="none"/>
        <c:minorTickMark val="none"/>
        <c:tickLblPos val="nextTo"/>
        <c:txPr>
          <a:bodyPr/>
          <a:lstStyle/>
          <a:p>
            <a:pPr>
              <a:defRPr lang="en-AU" sz="1400" b="1"/>
            </a:pPr>
            <a:endParaRPr lang="en-US"/>
          </a:p>
        </c:txPr>
        <c:crossAx val="2075014120"/>
        <c:crosses val="autoZero"/>
        <c:auto val="1"/>
        <c:lblAlgn val="ctr"/>
        <c:lblOffset val="100"/>
        <c:noMultiLvlLbl val="0"/>
      </c:catAx>
      <c:valAx>
        <c:axId val="2075014120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lang="en-AU" sz="1600"/>
                </a:pPr>
                <a:r>
                  <a:rPr lang="en-US" sz="1600" dirty="0"/>
                  <a:t>Number</a:t>
                </a:r>
                <a:r>
                  <a:rPr lang="en-US" sz="1600" baseline="0" dirty="0"/>
                  <a:t> of </a:t>
                </a:r>
                <a:r>
                  <a:rPr lang="en-US" sz="1600" baseline="0" dirty="0" smtClean="0"/>
                  <a:t>heavy rainfall (day) </a:t>
                </a:r>
                <a:endParaRPr lang="en-US" sz="16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-211524676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n-AU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en-US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Heavy </a:t>
            </a:r>
            <a:r>
              <a:rPr lang="en-US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rainfall distribution</a:t>
            </a:r>
            <a:r>
              <a:rPr lang="en-US" sz="1600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600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12-19</a:t>
            </a:r>
            <a:r>
              <a:rPr lang="en-US" sz="1600" b="1" i="0" u="none" strike="noStrike" baseline="30000" dirty="0" smtClean="0"/>
              <a:t>0</a:t>
            </a:r>
            <a:r>
              <a:rPr lang="en-US" sz="1600" baseline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aseline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N)</a:t>
            </a:r>
            <a:endParaRPr lang="en-US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4F81BD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00FF"/>
              </a:solidFill>
              <a:ln>
                <a:solidFill>
                  <a:srgbClr val="0000FF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1CEC3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F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rainfall!$K$50:$O$50</c:f>
              <c:strCache>
                <c:ptCount val="5"/>
                <c:pt idx="0">
                  <c:v>Total (1979-2001)</c:v>
                </c:pt>
                <c:pt idx="1">
                  <c:v>TCs, ITCZ</c:v>
                </c:pt>
                <c:pt idx="2">
                  <c:v>CF,CF+EW</c:v>
                </c:pt>
                <c:pt idx="3">
                  <c:v>CF+TC,ITCZ</c:v>
                </c:pt>
                <c:pt idx="4">
                  <c:v>others</c:v>
                </c:pt>
              </c:strCache>
            </c:strRef>
          </c:cat>
          <c:val>
            <c:numRef>
              <c:f>rainfall!$K$51:$O$51</c:f>
              <c:numCache>
                <c:formatCode>0.00</c:formatCode>
                <c:ptCount val="5"/>
                <c:pt idx="0" formatCode="General">
                  <c:v>4395.64</c:v>
                </c:pt>
                <c:pt idx="1">
                  <c:v>2271.0</c:v>
                </c:pt>
                <c:pt idx="2" formatCode="General">
                  <c:v>774.3800000000001</c:v>
                </c:pt>
                <c:pt idx="3" formatCode="General">
                  <c:v>1210.12</c:v>
                </c:pt>
                <c:pt idx="4" formatCode="General">
                  <c:v>140.14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2124378936"/>
        <c:axId val="2124380344"/>
      </c:barChart>
      <c:catAx>
        <c:axId val="2124378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 rot="0" vert="horz"/>
          <a:lstStyle/>
          <a:p>
            <a:pPr>
              <a:defRPr lang="en-AU" sz="1100" b="1" i="0" baseline="0">
                <a:solidFill>
                  <a:srgbClr val="000000"/>
                </a:solidFill>
                <a:latin typeface="Times New Roman" pitchFamily="18" charset="0"/>
              </a:defRPr>
            </a:pPr>
            <a:endParaRPr lang="en-US"/>
          </a:p>
        </c:txPr>
        <c:crossAx val="2124380344"/>
        <c:crosses val="autoZero"/>
        <c:auto val="1"/>
        <c:lblAlgn val="ctr"/>
        <c:lblOffset val="100"/>
        <c:noMultiLvlLbl val="0"/>
      </c:catAx>
      <c:valAx>
        <c:axId val="2124380344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lang="en-AU" sz="1400"/>
                </a:pPr>
                <a:r>
                  <a:rPr lang="en-US" sz="1400" dirty="0" smtClean="0"/>
                  <a:t>mm/85days</a:t>
                </a:r>
                <a:endParaRPr lang="en-US" sz="14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AU"/>
            </a:pPr>
            <a:endParaRPr lang="en-US"/>
          </a:p>
        </c:txPr>
        <c:crossAx val="2124378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0.50704</cdr:x>
      <cdr:y>0.69444</cdr:y>
    </cdr:from>
    <cdr:to>
      <cdr:x>0.62644</cdr:x>
      <cdr:y>0.76175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2743200" y="3810000"/>
          <a:ext cx="645944" cy="36928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1D494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1D494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1D494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1D494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1D494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1D494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1D494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1D494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1D494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n-US" sz="1800" b="1" dirty="0" smtClean="0">
              <a:solidFill>
                <a:srgbClr val="000000"/>
              </a:solidFill>
            </a:rPr>
            <a:t>17%</a:t>
          </a:r>
          <a:endParaRPr lang="en-US" sz="1800" b="1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0.66055</cdr:x>
      <cdr:y>0.625</cdr:y>
    </cdr:from>
    <cdr:to>
      <cdr:x>0.80282</cdr:x>
      <cdr:y>0.69232</cdr:y>
    </cdr:to>
    <cdr:sp macro="" textlink="">
      <cdr:nvSpPr>
        <cdr:cNvPr id="3" name="TextBox 3"/>
        <cdr:cNvSpPr txBox="1"/>
      </cdr:nvSpPr>
      <cdr:spPr>
        <a:xfrm xmlns:a="http://schemas.openxmlformats.org/drawingml/2006/main">
          <a:off x="3573708" y="3429000"/>
          <a:ext cx="76969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800" b="1" dirty="0" smtClean="0">
              <a:solidFill>
                <a:srgbClr val="000000"/>
              </a:solidFill>
            </a:rPr>
            <a:t>28%</a:t>
          </a:r>
          <a:endParaRPr lang="en-US" sz="1800" b="1" dirty="0">
            <a:solidFill>
              <a:srgbClr val="000000"/>
            </a:solidFill>
          </a:endParaRPr>
        </a:p>
      </cdr:txBody>
    </cdr:sp>
  </cdr:relSizeAnchor>
  <cdr:relSizeAnchor xmlns:cdr="http://schemas.openxmlformats.org/drawingml/2006/chartDrawing">
    <cdr:from>
      <cdr:x>0.84404</cdr:x>
      <cdr:y>0.79167</cdr:y>
    </cdr:from>
    <cdr:to>
      <cdr:x>0.95515</cdr:x>
      <cdr:y>0.85899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010400" y="4343400"/>
          <a:ext cx="922858" cy="36934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Arial"/>
            </a:defRPr>
          </a:lvl1pPr>
          <a:lvl2pPr marL="457200" indent="0">
            <a:defRPr sz="1100">
              <a:latin typeface="Arial"/>
            </a:defRPr>
          </a:lvl2pPr>
          <a:lvl3pPr marL="914400" indent="0">
            <a:defRPr sz="1100">
              <a:latin typeface="Arial"/>
            </a:defRPr>
          </a:lvl3pPr>
          <a:lvl4pPr marL="1371600" indent="0">
            <a:defRPr sz="1100">
              <a:latin typeface="Arial"/>
            </a:defRPr>
          </a:lvl4pPr>
          <a:lvl5pPr marL="1828800" indent="0">
            <a:defRPr sz="1100">
              <a:latin typeface="Arial"/>
            </a:defRPr>
          </a:lvl5pPr>
          <a:lvl6pPr marL="2286000" indent="0">
            <a:defRPr sz="1100">
              <a:latin typeface="Arial"/>
            </a:defRPr>
          </a:lvl6pPr>
          <a:lvl7pPr marL="2743200" indent="0">
            <a:defRPr sz="1100">
              <a:latin typeface="Arial"/>
            </a:defRPr>
          </a:lvl7pPr>
          <a:lvl8pPr marL="3200400" indent="0">
            <a:defRPr sz="1100">
              <a:latin typeface="Arial"/>
            </a:defRPr>
          </a:lvl8pPr>
          <a:lvl9pPr marL="3657600" indent="0">
            <a:defRPr sz="1100">
              <a:latin typeface="Arial"/>
            </a:defRPr>
          </a:lvl9pPr>
        </a:lstStyle>
        <a:p xmlns:a="http://schemas.openxmlformats.org/drawingml/2006/main">
          <a:pPr algn="ctr"/>
          <a:r>
            <a:rPr lang="en-US" sz="1800" b="1" dirty="0" smtClean="0">
              <a:solidFill>
                <a:srgbClr val="000000"/>
              </a:solidFill>
            </a:rPr>
            <a:t>3%</a:t>
          </a:r>
          <a:endParaRPr lang="en-US" sz="1800" b="1" dirty="0">
            <a:solidFill>
              <a:srgbClr val="000000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AC6682-6CDA-4913-A35C-8B0D855E9CFC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8B2452C-1C7F-4952-A8D2-85BC9A8F1C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50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8C6CBC4-F7A3-43E4-A221-1683245ED216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1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1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2A772E-7B5D-47E4-A832-7975208FAB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88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 climate in central</a:t>
            </a:r>
            <a:r>
              <a:rPr lang="en-US" baseline="0" dirty="0" smtClean="0"/>
              <a:t> </a:t>
            </a:r>
            <a:r>
              <a:rPr lang="en-US" dirty="0" smtClean="0"/>
              <a:t>VN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2A772E-7B5D-47E4-A832-7975208FAB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4DED41-1502-44CF-872A-6D660DF89227}" type="slidenum">
              <a:rPr lang="en-US" smtClean="0">
                <a:latin typeface="Arial" charset="0"/>
                <a:cs typeface="Arial" charset="0"/>
              </a:rPr>
              <a:pPr/>
              <a:t>9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9248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BD315-945F-49B2-8FA6-098A4E7B30EA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F40A6-E7E1-4AEC-ACC5-DE8AB03F04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BA043-7363-4B51-9C14-6E89E4E18DE2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B159-1218-40F5-AAA9-F3BA9BAE29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9088"/>
            <a:ext cx="7391400" cy="563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91356-C2BF-4612-89D3-82085B2997F1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FF9C5-3EB7-436B-BB37-BE15A87272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426BB-85A1-431C-9900-CCAEE5BD16C0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9A797-3768-44EE-8BF0-B0B02ACE7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29A81-1167-49AD-A9CA-2BCBFB8318D2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24E8F-4491-4616-97D9-4AFB9CE66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09242-6274-4EDB-94F5-0158EBF282B9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A4B58-6C88-409A-9944-378D91272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334F2-C232-419D-B3D8-51C720FB686F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98A93-6A43-499E-B833-28E35F4E3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E86F5-4059-4617-9894-189978C7D75F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1FBA2-B3CE-472C-9FD3-ED0F81805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A31A0-6CEC-4A08-90B2-A85DE3D01710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12D74-9237-4D78-B07D-301EA5C93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C2B7AE-A1F5-465A-AFD9-4E7AA39955BA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D937A-DC27-450F-8B1F-FC334D664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2ED95-60DF-4362-AE61-0F5AFCEFE0FB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5DD29-9202-4D9C-BE56-323748D6F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-9525" y="0"/>
            <a:ext cx="1076325" cy="6858000"/>
          </a:xfrm>
          <a:prstGeom prst="rect">
            <a:avLst/>
          </a:prstGeom>
          <a:pattFill prst="ltHorz">
            <a:fgClr>
              <a:schemeClr val="bg2"/>
            </a:fgClr>
            <a:bgClr>
              <a:schemeClr val="bg1"/>
            </a:bgClr>
          </a:pattFill>
          <a:ln w="0" algn="ctr">
            <a:noFill/>
            <a:miter lim="800000"/>
            <a:headEnd/>
            <a:tailEnd/>
          </a:ln>
          <a:effectLst>
            <a:softEdge rad="317500"/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0" y="0"/>
            <a:ext cx="9153525" cy="914400"/>
          </a:xfrm>
          <a:prstGeom prst="rect">
            <a:avLst/>
          </a:prstGeom>
          <a:solidFill>
            <a:schemeClr val="accent1"/>
          </a:solidFill>
          <a:ln w="0" algn="ctr">
            <a:noFill/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066800"/>
            <a:ext cx="769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AC674D64-5EB4-4E31-923A-781951AA69D0}" type="datetimeFigureOut">
              <a:rPr lang="en-US"/>
              <a:pPr>
                <a:defRPr/>
              </a:pPr>
              <a:t>9/19/16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9830A5B8-93B2-4450-B56F-C669F75E2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0" y="304800"/>
            <a:ext cx="7848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gi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143000"/>
            <a:ext cx="8534400" cy="2057400"/>
          </a:xfrm>
          <a:prstGeom prst="rect">
            <a:avLst/>
          </a:prstGeom>
        </p:spPr>
        <p:txBody>
          <a:bodyPr/>
          <a:lstStyle/>
          <a:p>
            <a:pPr marL="624078" indent="-514350" algn="ctr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4000" kern="0" dirty="0">
                <a:solidFill>
                  <a:srgbClr val="0000FF"/>
                </a:solidFill>
                <a:latin typeface="+mj-lt"/>
              </a:rPr>
              <a:t> </a:t>
            </a:r>
            <a:r>
              <a:rPr lang="en-AU" sz="4000" kern="0" dirty="0">
                <a:solidFill>
                  <a:srgbClr val="0000FF"/>
                </a:solidFill>
                <a:latin typeface="+mj-lt"/>
                <a:cs typeface="+mn-cs"/>
              </a:rPr>
              <a:t> </a:t>
            </a:r>
            <a:r>
              <a:rPr lang="en-AU" sz="4000" b="1" kern="0" dirty="0">
                <a:solidFill>
                  <a:srgbClr val="0000FF"/>
                </a:solidFill>
                <a:latin typeface="+mj-lt"/>
                <a:cs typeface="+mn-cs"/>
              </a:rPr>
              <a:t>Heavy rainfall in </a:t>
            </a:r>
            <a:r>
              <a:rPr lang="en-AU" sz="4000" b="1" kern="0" dirty="0" smtClean="0">
                <a:solidFill>
                  <a:srgbClr val="0000FF"/>
                </a:solidFill>
                <a:latin typeface="+mj-lt"/>
                <a:cs typeface="+mn-cs"/>
              </a:rPr>
              <a:t>Central Vietnam based on observation:</a:t>
            </a:r>
          </a:p>
          <a:p>
            <a:pPr marL="624078" indent="-514350" algn="ctr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4000" b="1" kern="0" dirty="0" smtClean="0">
                <a:solidFill>
                  <a:srgbClr val="000000"/>
                </a:solidFill>
                <a:latin typeface="+mj-lt"/>
                <a:cs typeface="+mn-cs"/>
              </a:rPr>
              <a:t> </a:t>
            </a:r>
            <a:r>
              <a:rPr lang="en-AU" sz="4000" b="1" kern="0" dirty="0" smtClean="0">
                <a:solidFill>
                  <a:srgbClr val="FF0000"/>
                </a:solidFill>
                <a:latin typeface="+mj-lt"/>
                <a:cs typeface="+mn-cs"/>
              </a:rPr>
              <a:t>Case studies</a:t>
            </a:r>
            <a:endParaRPr lang="en-AU" sz="4000" b="1" kern="0" dirty="0">
              <a:solidFill>
                <a:srgbClr val="FF0000"/>
              </a:solidFill>
              <a:latin typeface="+mj-lt"/>
              <a:cs typeface="+mn-cs"/>
            </a:endParaRPr>
          </a:p>
          <a:p>
            <a:pPr marL="624078" indent="-514350" algn="ctr" eaLnBrk="0" hangingPunct="0">
              <a:spcBef>
                <a:spcPct val="20000"/>
              </a:spcBef>
              <a:buClr>
                <a:schemeClr val="hlink"/>
              </a:buClr>
              <a:defRPr/>
            </a:pPr>
            <a:endParaRPr lang="en-AU" sz="4000" b="1" kern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37338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AU" sz="24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Thang Vu, Kim Nguyen and Thang Nguyen</a:t>
            </a:r>
            <a:endParaRPr lang="en-AU" sz="24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5562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en-US" i="1" dirty="0" smtClean="0">
                <a:solidFill>
                  <a:srgbClr val="000000"/>
                </a:solidFill>
              </a:rPr>
              <a:t>9-15</a:t>
            </a:r>
            <a:r>
              <a:rPr lang="en-US" i="1" baseline="30000" dirty="0" smtClean="0">
                <a:solidFill>
                  <a:srgbClr val="000000"/>
                </a:solidFill>
              </a:rPr>
              <a:t>th</a:t>
            </a:r>
            <a:r>
              <a:rPr lang="en-US" i="1" dirty="0" smtClean="0">
                <a:solidFill>
                  <a:srgbClr val="000000"/>
                </a:solidFill>
              </a:rPr>
              <a:t> December 2012</a:t>
            </a:r>
          </a:p>
          <a:p>
            <a:pPr marL="342900" indent="-342900" algn="ctr"/>
            <a:r>
              <a:rPr lang="en-US" i="1" dirty="0" smtClean="0">
                <a:solidFill>
                  <a:srgbClr val="000000"/>
                </a:solidFill>
              </a:rPr>
              <a:t> Melbourne</a:t>
            </a:r>
            <a:endParaRPr lang="en-AU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/>
          <p:nvPr/>
        </p:nvGrpSpPr>
        <p:grpSpPr>
          <a:xfrm>
            <a:off x="477680" y="838201"/>
            <a:ext cx="8229600" cy="6019800"/>
            <a:chOff x="327552" y="457200"/>
            <a:chExt cx="8229600" cy="6619875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/>
            <a:srcRect r="21739"/>
            <a:stretch>
              <a:fillRect/>
            </a:stretch>
          </p:blipFill>
          <p:spPr bwMode="auto">
            <a:xfrm>
              <a:off x="327552" y="457200"/>
              <a:ext cx="8229600" cy="6619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2058544" y="1828800"/>
              <a:ext cx="1219200" cy="990600"/>
              <a:chOff x="1752600" y="1447800"/>
              <a:chExt cx="1219200" cy="990600"/>
            </a:xfrm>
          </p:grpSpPr>
          <p:sp>
            <p:nvSpPr>
              <p:cNvPr id="4" name="Arc 3"/>
              <p:cNvSpPr/>
              <p:nvPr/>
            </p:nvSpPr>
            <p:spPr>
              <a:xfrm>
                <a:off x="1905000" y="1828800"/>
                <a:ext cx="609600" cy="609600"/>
              </a:xfrm>
              <a:prstGeom prst="arc">
                <a:avLst>
                  <a:gd name="adj1" fmla="val 16200000"/>
                  <a:gd name="adj2" fmla="val 14526364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07" name="TextBox 4"/>
              <p:cNvSpPr txBox="1">
                <a:spLocks noChangeArrowheads="1"/>
              </p:cNvSpPr>
              <p:nvPr/>
            </p:nvSpPr>
            <p:spPr bwMode="auto">
              <a:xfrm>
                <a:off x="1752600" y="1447800"/>
                <a:ext cx="1219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Calibri" pitchFamily="34" charset="0"/>
                  </a:rPr>
                  <a:t>TC </a:t>
                </a:r>
                <a:endParaRPr lang="en-US" sz="20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6227936" y="1801504"/>
              <a:ext cx="1219200" cy="990600"/>
              <a:chOff x="1752600" y="1447800"/>
              <a:chExt cx="1219200" cy="990600"/>
            </a:xfrm>
          </p:grpSpPr>
          <p:sp>
            <p:nvSpPr>
              <p:cNvPr id="7" name="Arc 6"/>
              <p:cNvSpPr/>
              <p:nvPr/>
            </p:nvSpPr>
            <p:spPr>
              <a:xfrm>
                <a:off x="1905000" y="1828800"/>
                <a:ext cx="609600" cy="609600"/>
              </a:xfrm>
              <a:prstGeom prst="arc">
                <a:avLst>
                  <a:gd name="adj1" fmla="val 16200000"/>
                  <a:gd name="adj2" fmla="val 14526364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05" name="TextBox 7"/>
              <p:cNvSpPr txBox="1">
                <a:spLocks noChangeArrowheads="1"/>
              </p:cNvSpPr>
              <p:nvPr/>
            </p:nvSpPr>
            <p:spPr bwMode="auto">
              <a:xfrm>
                <a:off x="1752600" y="1447800"/>
                <a:ext cx="1219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Calibri" pitchFamily="34" charset="0"/>
                  </a:rPr>
                  <a:t>TC </a:t>
                </a:r>
                <a:endParaRPr lang="en-US" sz="20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6" name="Group 8"/>
            <p:cNvGrpSpPr>
              <a:grpSpLocks/>
            </p:cNvGrpSpPr>
            <p:nvPr/>
          </p:nvGrpSpPr>
          <p:grpSpPr bwMode="auto">
            <a:xfrm>
              <a:off x="2080152" y="5105400"/>
              <a:ext cx="1219200" cy="990600"/>
              <a:chOff x="1752600" y="1447800"/>
              <a:chExt cx="1219200" cy="990600"/>
            </a:xfrm>
          </p:grpSpPr>
          <p:sp>
            <p:nvSpPr>
              <p:cNvPr id="10" name="Arc 9"/>
              <p:cNvSpPr/>
              <p:nvPr/>
            </p:nvSpPr>
            <p:spPr>
              <a:xfrm>
                <a:off x="1905000" y="1828800"/>
                <a:ext cx="609600" cy="609600"/>
              </a:xfrm>
              <a:prstGeom prst="arc">
                <a:avLst>
                  <a:gd name="adj1" fmla="val 16200000"/>
                  <a:gd name="adj2" fmla="val 14526364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03" name="TextBox 10"/>
              <p:cNvSpPr txBox="1">
                <a:spLocks noChangeArrowheads="1"/>
              </p:cNvSpPr>
              <p:nvPr/>
            </p:nvSpPr>
            <p:spPr bwMode="auto">
              <a:xfrm>
                <a:off x="1752600" y="1447800"/>
                <a:ext cx="1219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Calibri" pitchFamily="34" charset="0"/>
                  </a:rPr>
                  <a:t>TC </a:t>
                </a:r>
                <a:endParaRPr lang="en-US" sz="20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8" name="Group 11"/>
            <p:cNvGrpSpPr>
              <a:grpSpLocks/>
            </p:cNvGrpSpPr>
            <p:nvPr/>
          </p:nvGrpSpPr>
          <p:grpSpPr bwMode="auto">
            <a:xfrm>
              <a:off x="6263192" y="5083792"/>
              <a:ext cx="1219200" cy="990600"/>
              <a:chOff x="1752600" y="1447800"/>
              <a:chExt cx="1219200" cy="990600"/>
            </a:xfrm>
          </p:grpSpPr>
          <p:sp>
            <p:nvSpPr>
              <p:cNvPr id="13" name="Arc 12"/>
              <p:cNvSpPr/>
              <p:nvPr/>
            </p:nvSpPr>
            <p:spPr>
              <a:xfrm>
                <a:off x="1905000" y="1828800"/>
                <a:ext cx="609600" cy="609600"/>
              </a:xfrm>
              <a:prstGeom prst="arc">
                <a:avLst>
                  <a:gd name="adj1" fmla="val 16200000"/>
                  <a:gd name="adj2" fmla="val 14526364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201" name="TextBox 13"/>
              <p:cNvSpPr txBox="1">
                <a:spLocks noChangeArrowheads="1"/>
              </p:cNvSpPr>
              <p:nvPr/>
            </p:nvSpPr>
            <p:spPr bwMode="auto">
              <a:xfrm>
                <a:off x="1752600" y="1447800"/>
                <a:ext cx="1219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 smtClean="0">
                    <a:solidFill>
                      <a:srgbClr val="FF0000"/>
                    </a:solidFill>
                    <a:latin typeface="Calibri" pitchFamily="34" charset="0"/>
                  </a:rPr>
                  <a:t>TC </a:t>
                </a:r>
                <a:endParaRPr lang="en-US" sz="2000" b="1" dirty="0">
                  <a:solidFill>
                    <a:srgbClr val="FF0000"/>
                  </a:solidFill>
                  <a:latin typeface="Calibri" pitchFamily="34" charset="0"/>
                </a:endParaRPr>
              </a:p>
            </p:txBody>
          </p:sp>
        </p:grpSp>
      </p:grpSp>
      <p:sp>
        <p:nvSpPr>
          <p:cNvPr id="8199" name="TextBox 2"/>
          <p:cNvSpPr txBox="1">
            <a:spLocks noChangeArrowheads="1"/>
          </p:cNvSpPr>
          <p:nvPr/>
        </p:nvSpPr>
        <p:spPr bwMode="auto">
          <a:xfrm>
            <a:off x="381000" y="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FFFF00"/>
                </a:solidFill>
                <a:latin typeface="+mj-lt"/>
              </a:rPr>
              <a:t>CASE 1: Wind at 1000, 850, 700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and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500 </a:t>
            </a:r>
            <a:r>
              <a:rPr lang="en-US" sz="2400" b="1" dirty="0" err="1">
                <a:solidFill>
                  <a:srgbClr val="FFFF00"/>
                </a:solidFill>
                <a:latin typeface="+mj-lt"/>
              </a:rPr>
              <a:t>hPa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 </a:t>
            </a:r>
            <a:endParaRPr lang="en-US" sz="2400" b="1" dirty="0" smtClean="0">
              <a:solidFill>
                <a:srgbClr val="FFFF00"/>
              </a:solidFill>
              <a:latin typeface="+mj-lt"/>
            </a:endParaRPr>
          </a:p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on  27</a:t>
            </a:r>
            <a:r>
              <a:rPr lang="en-US" sz="2400" baseline="30000" dirty="0" smtClean="0">
                <a:solidFill>
                  <a:srgbClr val="FFFF00"/>
                </a:solidFill>
                <a:latin typeface="+mj-lt"/>
              </a:rPr>
              <a:t>th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-JUN-1992 caused by TC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7" name="TextBox 6"/>
          <p:cNvSpPr txBox="1">
            <a:spLocks noChangeArrowheads="1"/>
          </p:cNvSpPr>
          <p:nvPr/>
        </p:nvSpPr>
        <p:spPr bwMode="auto">
          <a:xfrm>
            <a:off x="7391400" y="838200"/>
            <a:ext cx="11429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850 </a:t>
            </a:r>
            <a:r>
              <a:rPr lang="en-US" b="1" dirty="0" err="1">
                <a:solidFill>
                  <a:srgbClr val="0000FF"/>
                </a:solidFill>
              </a:rPr>
              <a:t>hPa</a:t>
            </a:r>
            <a:endParaRPr lang="en-AU" b="1" dirty="0">
              <a:solidFill>
                <a:srgbClr val="0000FF"/>
              </a:solidFill>
            </a:endParaRPr>
          </a:p>
        </p:txBody>
      </p:sp>
      <p:sp>
        <p:nvSpPr>
          <p:cNvPr id="18" name="TextBox 6"/>
          <p:cNvSpPr txBox="1">
            <a:spLocks noChangeArrowheads="1"/>
          </p:cNvSpPr>
          <p:nvPr/>
        </p:nvSpPr>
        <p:spPr bwMode="auto">
          <a:xfrm>
            <a:off x="7315200" y="3810000"/>
            <a:ext cx="11429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500 </a:t>
            </a:r>
            <a:r>
              <a:rPr lang="en-US" b="1" dirty="0" err="1">
                <a:solidFill>
                  <a:srgbClr val="0000FF"/>
                </a:solidFill>
              </a:rPr>
              <a:t>hPa</a:t>
            </a:r>
            <a:endParaRPr lang="en-AU" b="1" dirty="0">
              <a:solidFill>
                <a:srgbClr val="0000FF"/>
              </a:solidFill>
            </a:endParaRPr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3124200" y="3810000"/>
            <a:ext cx="11429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700 </a:t>
            </a:r>
            <a:r>
              <a:rPr lang="en-US" b="1" dirty="0" err="1">
                <a:solidFill>
                  <a:srgbClr val="0000FF"/>
                </a:solidFill>
              </a:rPr>
              <a:t>hPa</a:t>
            </a:r>
            <a:endParaRPr lang="en-AU" b="1" dirty="0">
              <a:solidFill>
                <a:srgbClr val="0000FF"/>
              </a:solidFill>
            </a:endParaRP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3124200" y="838200"/>
            <a:ext cx="121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1000 </a:t>
            </a:r>
            <a:r>
              <a:rPr lang="en-US" b="1" dirty="0" err="1">
                <a:solidFill>
                  <a:srgbClr val="0000FF"/>
                </a:solidFill>
              </a:rPr>
              <a:t>hPa</a:t>
            </a:r>
            <a:endParaRPr lang="en-A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990600"/>
            <a:ext cx="5486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Case 2: Heavy rainfall on 22</a:t>
            </a:r>
            <a:r>
              <a:rPr lang="en-US" sz="2800" baseline="30000" dirty="0" smtClean="0">
                <a:solidFill>
                  <a:srgbClr val="FFFF00"/>
                </a:solidFill>
              </a:rPr>
              <a:t>th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-Oct-1991 caused by combination of  CF and EW</a:t>
            </a:r>
            <a:endParaRPr lang="en-US" sz="2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5334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mm/day</a:t>
            </a:r>
            <a:endParaRPr lang="en-A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2"/>
          <p:cNvSpPr txBox="1">
            <a:spLocks noChangeArrowheads="1"/>
          </p:cNvSpPr>
          <p:nvPr/>
        </p:nvSpPr>
        <p:spPr bwMode="auto">
          <a:xfrm>
            <a:off x="136480" y="3728707"/>
            <a:ext cx="43434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</a:rPr>
              <a:t>+ </a:t>
            </a:r>
            <a:r>
              <a:rPr lang="en-US" sz="2200" dirty="0" smtClean="0">
                <a:solidFill>
                  <a:srgbClr val="000000"/>
                </a:solidFill>
              </a:rPr>
              <a:t>At </a:t>
            </a:r>
            <a:r>
              <a:rPr lang="en-US" sz="2200" dirty="0">
                <a:solidFill>
                  <a:srgbClr val="000000"/>
                </a:solidFill>
              </a:rPr>
              <a:t>850 </a:t>
            </a:r>
            <a:r>
              <a:rPr lang="en-US" sz="2200" dirty="0" err="1">
                <a:solidFill>
                  <a:srgbClr val="000000"/>
                </a:solidFill>
              </a:rPr>
              <a:t>hPa</a:t>
            </a:r>
            <a:r>
              <a:rPr lang="en-US" sz="2200" dirty="0">
                <a:solidFill>
                  <a:srgbClr val="000000"/>
                </a:solidFill>
              </a:rPr>
              <a:t>, </a:t>
            </a:r>
            <a:r>
              <a:rPr lang="en-US" sz="2200" dirty="0" smtClean="0">
                <a:solidFill>
                  <a:srgbClr val="000000"/>
                </a:solidFill>
              </a:rPr>
              <a:t>Siberian </a:t>
            </a:r>
            <a:r>
              <a:rPr lang="en-US" sz="2200" dirty="0">
                <a:solidFill>
                  <a:srgbClr val="000000"/>
                </a:solidFill>
              </a:rPr>
              <a:t>high pressure </a:t>
            </a:r>
            <a:r>
              <a:rPr lang="en-US" sz="2200" dirty="0">
                <a:solidFill>
                  <a:srgbClr val="FF0000"/>
                </a:solidFill>
              </a:rPr>
              <a:t>intensified and extend to Central Vietnam =&gt; NE wind prevailing this area.</a:t>
            </a:r>
          </a:p>
          <a:p>
            <a:r>
              <a:rPr lang="en-US" sz="2200" dirty="0">
                <a:solidFill>
                  <a:srgbClr val="000000"/>
                </a:solidFill>
              </a:rPr>
              <a:t>+ </a:t>
            </a:r>
            <a:r>
              <a:rPr lang="en-US" sz="2200" dirty="0" smtClean="0">
                <a:solidFill>
                  <a:srgbClr val="000000"/>
                </a:solidFill>
              </a:rPr>
              <a:t>At </a:t>
            </a:r>
            <a:r>
              <a:rPr lang="en-US" sz="2200" dirty="0">
                <a:solidFill>
                  <a:srgbClr val="000000"/>
                </a:solidFill>
              </a:rPr>
              <a:t>700 </a:t>
            </a:r>
            <a:r>
              <a:rPr lang="en-US" sz="2200" dirty="0" smtClean="0">
                <a:solidFill>
                  <a:srgbClr val="000000"/>
                </a:solidFill>
              </a:rPr>
              <a:t>and </a:t>
            </a:r>
            <a:r>
              <a:rPr lang="en-US" sz="2200" dirty="0">
                <a:solidFill>
                  <a:srgbClr val="000000"/>
                </a:solidFill>
              </a:rPr>
              <a:t>500 </a:t>
            </a:r>
            <a:r>
              <a:rPr lang="en-US" sz="2200" dirty="0" err="1">
                <a:solidFill>
                  <a:srgbClr val="000000"/>
                </a:solidFill>
              </a:rPr>
              <a:t>hPa</a:t>
            </a:r>
            <a:r>
              <a:rPr lang="en-US" sz="2200" dirty="0">
                <a:solidFill>
                  <a:srgbClr val="000000"/>
                </a:solidFill>
              </a:rPr>
              <a:t> Pacific - subtropical high pressure cover North Vietnam =&gt; </a:t>
            </a:r>
            <a:r>
              <a:rPr lang="en-US" sz="2200" dirty="0">
                <a:solidFill>
                  <a:srgbClr val="FF0000"/>
                </a:solidFill>
              </a:rPr>
              <a:t>Aloft easterly wind prevailing over central Vietnam.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endParaRPr lang="en-US" sz="2400" baseline="30000" dirty="0">
              <a:solidFill>
                <a:srgbClr val="FF0000"/>
              </a:solidFill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52400" y="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+mj-lt"/>
              </a:rPr>
              <a:t>Case 2: </a:t>
            </a:r>
            <a:r>
              <a:rPr lang="en-US" sz="2400" b="1" dirty="0" err="1">
                <a:solidFill>
                  <a:srgbClr val="FFFF00"/>
                </a:solidFill>
                <a:latin typeface="+mj-lt"/>
              </a:rPr>
              <a:t>Geopotential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 Height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on 22</a:t>
            </a:r>
            <a:r>
              <a:rPr lang="en-US" sz="2400" baseline="30000" dirty="0" smtClean="0">
                <a:solidFill>
                  <a:srgbClr val="FFFF00"/>
                </a:solidFill>
              </a:rPr>
              <a:t>th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-Oct-1991 caused by combination of CF and EW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  <a:p>
            <a:pPr algn="ctr">
              <a:defRPr/>
            </a:pP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0" y="783608"/>
            <a:ext cx="4572000" cy="2819400"/>
            <a:chOff x="0" y="660776"/>
            <a:chExt cx="4572000" cy="2819400"/>
          </a:xfrm>
        </p:grpSpPr>
        <p:grpSp>
          <p:nvGrpSpPr>
            <p:cNvPr id="2" name="Group 12"/>
            <p:cNvGrpSpPr>
              <a:grpSpLocks/>
            </p:cNvGrpSpPr>
            <p:nvPr/>
          </p:nvGrpSpPr>
          <p:grpSpPr bwMode="auto">
            <a:xfrm>
              <a:off x="0" y="660776"/>
              <a:ext cx="4572000" cy="2819400"/>
              <a:chOff x="0" y="838200"/>
              <a:chExt cx="4419600" cy="2819400"/>
            </a:xfrm>
          </p:grpSpPr>
          <p:pic>
            <p:nvPicPr>
              <p:cNvPr id="10257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 t="12486" r="1695"/>
              <a:stretch>
                <a:fillRect/>
              </a:stretch>
            </p:blipFill>
            <p:spPr bwMode="auto">
              <a:xfrm>
                <a:off x="0" y="838200"/>
                <a:ext cx="4419600" cy="281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58" name="TextBox 8"/>
              <p:cNvSpPr txBox="1">
                <a:spLocks noChangeArrowheads="1"/>
              </p:cNvSpPr>
              <p:nvPr/>
            </p:nvSpPr>
            <p:spPr bwMode="auto">
              <a:xfrm>
                <a:off x="457200" y="1219200"/>
                <a:ext cx="1143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850 hPa</a:t>
                </a:r>
              </a:p>
            </p:txBody>
          </p:sp>
        </p:grpSp>
        <p:sp>
          <p:nvSpPr>
            <p:cNvPr id="10250" name="TextBox 19"/>
            <p:cNvSpPr txBox="1">
              <a:spLocks noChangeArrowheads="1"/>
            </p:cNvSpPr>
            <p:nvPr/>
          </p:nvSpPr>
          <p:spPr bwMode="auto">
            <a:xfrm>
              <a:off x="2362200" y="1524000"/>
              <a:ext cx="304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572000" y="3810000"/>
            <a:ext cx="4531056" cy="2814638"/>
            <a:chOff x="4572000" y="3810000"/>
            <a:chExt cx="4531056" cy="2814638"/>
          </a:xfrm>
        </p:grpSpPr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4572000" y="3810000"/>
              <a:ext cx="4531056" cy="2814638"/>
              <a:chOff x="73096" y="3810000"/>
              <a:chExt cx="4346504" cy="2814856"/>
            </a:xfrm>
          </p:grpSpPr>
          <p:pic>
            <p:nvPicPr>
              <p:cNvPr id="10255" name="Picture 4"/>
              <p:cNvPicPr>
                <a:picLocks noChangeAspect="1" noChangeArrowheads="1"/>
              </p:cNvPicPr>
              <p:nvPr/>
            </p:nvPicPr>
            <p:blipFill>
              <a:blip r:embed="rId3"/>
              <a:srcRect t="12518" r="2032"/>
              <a:stretch>
                <a:fillRect/>
              </a:stretch>
            </p:blipFill>
            <p:spPr bwMode="auto">
              <a:xfrm>
                <a:off x="73096" y="3810000"/>
                <a:ext cx="4346504" cy="28148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56" name="TextBox 9"/>
              <p:cNvSpPr txBox="1">
                <a:spLocks noChangeArrowheads="1"/>
              </p:cNvSpPr>
              <p:nvPr/>
            </p:nvSpPr>
            <p:spPr bwMode="auto">
              <a:xfrm>
                <a:off x="304800" y="4114800"/>
                <a:ext cx="1143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500 hPa</a:t>
                </a:r>
              </a:p>
            </p:txBody>
          </p:sp>
        </p:grpSp>
        <p:sp>
          <p:nvSpPr>
            <p:cNvPr id="10251" name="TextBox 20"/>
            <p:cNvSpPr txBox="1">
              <a:spLocks noChangeArrowheads="1"/>
            </p:cNvSpPr>
            <p:nvPr/>
          </p:nvSpPr>
          <p:spPr bwMode="auto">
            <a:xfrm>
              <a:off x="7010400" y="5132696"/>
              <a:ext cx="3048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572000" y="783608"/>
            <a:ext cx="4572000" cy="2819400"/>
            <a:chOff x="4572000" y="647128"/>
            <a:chExt cx="4572000" cy="2819400"/>
          </a:xfrm>
        </p:grpSpPr>
        <p:grpSp>
          <p:nvGrpSpPr>
            <p:cNvPr id="4" name="Group 11"/>
            <p:cNvGrpSpPr>
              <a:grpSpLocks/>
            </p:cNvGrpSpPr>
            <p:nvPr/>
          </p:nvGrpSpPr>
          <p:grpSpPr bwMode="auto">
            <a:xfrm>
              <a:off x="4572000" y="647128"/>
              <a:ext cx="4572000" cy="2819400"/>
              <a:chOff x="4572000" y="838200"/>
              <a:chExt cx="4572000" cy="2819400"/>
            </a:xfrm>
          </p:grpSpPr>
          <p:pic>
            <p:nvPicPr>
              <p:cNvPr id="10253" name="Picture 3"/>
              <p:cNvPicPr>
                <a:picLocks noChangeAspect="1" noChangeArrowheads="1"/>
              </p:cNvPicPr>
              <p:nvPr/>
            </p:nvPicPr>
            <p:blipFill>
              <a:blip r:embed="rId4"/>
              <a:srcRect t="10323" r="1852"/>
              <a:stretch>
                <a:fillRect/>
              </a:stretch>
            </p:blipFill>
            <p:spPr bwMode="auto">
              <a:xfrm>
                <a:off x="4572000" y="838200"/>
                <a:ext cx="4572000" cy="28194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54" name="TextBox 10"/>
              <p:cNvSpPr txBox="1">
                <a:spLocks noChangeArrowheads="1"/>
              </p:cNvSpPr>
              <p:nvPr/>
            </p:nvSpPr>
            <p:spPr bwMode="auto">
              <a:xfrm>
                <a:off x="4953000" y="1219200"/>
                <a:ext cx="1143000" cy="3077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 b="1">
                    <a:solidFill>
                      <a:srgbClr val="000000"/>
                    </a:solidFill>
                  </a:rPr>
                  <a:t>700 hPa</a:t>
                </a:r>
              </a:p>
            </p:txBody>
          </p:sp>
        </p:grpSp>
        <p:sp>
          <p:nvSpPr>
            <p:cNvPr id="10252" name="TextBox 21"/>
            <p:cNvSpPr txBox="1">
              <a:spLocks noChangeArrowheads="1"/>
            </p:cNvSpPr>
            <p:nvPr/>
          </p:nvSpPr>
          <p:spPr bwMode="auto">
            <a:xfrm>
              <a:off x="6858000" y="1981200"/>
              <a:ext cx="304800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rot="5400000">
            <a:off x="2305336" y="1912960"/>
            <a:ext cx="457200" cy="3048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962400" y="5182480"/>
            <a:ext cx="2667000" cy="15152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37" idx="2"/>
          </p:cNvCxnSpPr>
          <p:nvPr/>
        </p:nvCxnSpPr>
        <p:spPr>
          <a:xfrm rot="5400000" flipH="1" flipV="1">
            <a:off x="3880074" y="2443390"/>
            <a:ext cx="2821417" cy="2656764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eform 33"/>
          <p:cNvSpPr/>
          <p:nvPr/>
        </p:nvSpPr>
        <p:spPr>
          <a:xfrm>
            <a:off x="1924334" y="1978925"/>
            <a:ext cx="1164609" cy="388962"/>
          </a:xfrm>
          <a:custGeom>
            <a:avLst/>
            <a:gdLst>
              <a:gd name="connsiteX0" fmla="*/ 0 w 1164609"/>
              <a:gd name="connsiteY0" fmla="*/ 0 h 388962"/>
              <a:gd name="connsiteX1" fmla="*/ 136478 w 1164609"/>
              <a:gd name="connsiteY1" fmla="*/ 245660 h 388962"/>
              <a:gd name="connsiteX2" fmla="*/ 559559 w 1164609"/>
              <a:gd name="connsiteY2" fmla="*/ 382138 h 388962"/>
              <a:gd name="connsiteX3" fmla="*/ 1078173 w 1164609"/>
              <a:gd name="connsiteY3" fmla="*/ 204717 h 388962"/>
              <a:gd name="connsiteX4" fmla="*/ 1078173 w 1164609"/>
              <a:gd name="connsiteY4" fmla="*/ 191069 h 388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4609" h="388962">
                <a:moveTo>
                  <a:pt x="0" y="0"/>
                </a:moveTo>
                <a:cubicBezTo>
                  <a:pt x="21609" y="90985"/>
                  <a:pt x="43218" y="181970"/>
                  <a:pt x="136478" y="245660"/>
                </a:cubicBezTo>
                <a:cubicBezTo>
                  <a:pt x="229738" y="309350"/>
                  <a:pt x="402610" y="388962"/>
                  <a:pt x="559559" y="382138"/>
                </a:cubicBezTo>
                <a:cubicBezTo>
                  <a:pt x="716508" y="375314"/>
                  <a:pt x="991737" y="236562"/>
                  <a:pt x="1078173" y="204717"/>
                </a:cubicBezTo>
                <a:cubicBezTo>
                  <a:pt x="1164609" y="172872"/>
                  <a:pt x="1121391" y="181970"/>
                  <a:pt x="1078173" y="191069"/>
                </a:cubicBezTo>
              </a:path>
            </a:pathLst>
          </a:cu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6346209" y="2019869"/>
            <a:ext cx="1241946" cy="368489"/>
          </a:xfrm>
          <a:custGeom>
            <a:avLst/>
            <a:gdLst>
              <a:gd name="connsiteX0" fmla="*/ 0 w 1241946"/>
              <a:gd name="connsiteY0" fmla="*/ 0 h 368489"/>
              <a:gd name="connsiteX1" fmla="*/ 54591 w 1241946"/>
              <a:gd name="connsiteY1" fmla="*/ 245659 h 368489"/>
              <a:gd name="connsiteX2" fmla="*/ 272955 w 1241946"/>
              <a:gd name="connsiteY2" fmla="*/ 341194 h 368489"/>
              <a:gd name="connsiteX3" fmla="*/ 723331 w 1241946"/>
              <a:gd name="connsiteY3" fmla="*/ 354841 h 368489"/>
              <a:gd name="connsiteX4" fmla="*/ 996287 w 1241946"/>
              <a:gd name="connsiteY4" fmla="*/ 354841 h 368489"/>
              <a:gd name="connsiteX5" fmla="*/ 1241946 w 1241946"/>
              <a:gd name="connsiteY5" fmla="*/ 272955 h 368489"/>
              <a:gd name="connsiteX6" fmla="*/ 1241946 w 1241946"/>
              <a:gd name="connsiteY6" fmla="*/ 272955 h 368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1946" h="368489">
                <a:moveTo>
                  <a:pt x="0" y="0"/>
                </a:moveTo>
                <a:cubicBezTo>
                  <a:pt x="4549" y="94396"/>
                  <a:pt x="9099" y="188793"/>
                  <a:pt x="54591" y="245659"/>
                </a:cubicBezTo>
                <a:cubicBezTo>
                  <a:pt x="100083" y="302525"/>
                  <a:pt x="161498" y="322997"/>
                  <a:pt x="272955" y="341194"/>
                </a:cubicBezTo>
                <a:cubicBezTo>
                  <a:pt x="384412" y="359391"/>
                  <a:pt x="602776" y="352567"/>
                  <a:pt x="723331" y="354841"/>
                </a:cubicBezTo>
                <a:cubicBezTo>
                  <a:pt x="843886" y="357116"/>
                  <a:pt x="909851" y="368489"/>
                  <a:pt x="996287" y="354841"/>
                </a:cubicBezTo>
                <a:cubicBezTo>
                  <a:pt x="1082723" y="341193"/>
                  <a:pt x="1241946" y="272955"/>
                  <a:pt x="1241946" y="272955"/>
                </a:cubicBezTo>
                <a:lnTo>
                  <a:pt x="1241946" y="272955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569123" y="5199797"/>
            <a:ext cx="759725" cy="297976"/>
          </a:xfrm>
          <a:custGeom>
            <a:avLst/>
            <a:gdLst>
              <a:gd name="connsiteX0" fmla="*/ 227462 w 759725"/>
              <a:gd name="connsiteY0" fmla="*/ 0 h 297976"/>
              <a:gd name="connsiteX1" fmla="*/ 9098 w 759725"/>
              <a:gd name="connsiteY1" fmla="*/ 54591 h 297976"/>
              <a:gd name="connsiteX2" fmla="*/ 282053 w 759725"/>
              <a:gd name="connsiteY2" fmla="*/ 218364 h 297976"/>
              <a:gd name="connsiteX3" fmla="*/ 473122 w 759725"/>
              <a:gd name="connsiteY3" fmla="*/ 286603 h 297976"/>
              <a:gd name="connsiteX4" fmla="*/ 705134 w 759725"/>
              <a:gd name="connsiteY4" fmla="*/ 286603 h 297976"/>
              <a:gd name="connsiteX5" fmla="*/ 759725 w 759725"/>
              <a:gd name="connsiteY5" fmla="*/ 259307 h 297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9725" h="297976">
                <a:moveTo>
                  <a:pt x="227462" y="0"/>
                </a:moveTo>
                <a:cubicBezTo>
                  <a:pt x="113731" y="9098"/>
                  <a:pt x="0" y="18197"/>
                  <a:pt x="9098" y="54591"/>
                </a:cubicBezTo>
                <a:cubicBezTo>
                  <a:pt x="18196" y="90985"/>
                  <a:pt x="204716" y="179695"/>
                  <a:pt x="282053" y="218364"/>
                </a:cubicBezTo>
                <a:cubicBezTo>
                  <a:pt x="359390" y="257033"/>
                  <a:pt x="402609" y="275230"/>
                  <a:pt x="473122" y="286603"/>
                </a:cubicBezTo>
                <a:cubicBezTo>
                  <a:pt x="543635" y="297976"/>
                  <a:pt x="657367" y="291152"/>
                  <a:pt x="705134" y="286603"/>
                </a:cubicBezTo>
                <a:cubicBezTo>
                  <a:pt x="752901" y="282054"/>
                  <a:pt x="756313" y="270680"/>
                  <a:pt x="759725" y="25930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559568" y="838200"/>
            <a:ext cx="8584432" cy="6019800"/>
            <a:chOff x="0" y="533400"/>
            <a:chExt cx="8584432" cy="6324600"/>
          </a:xfrm>
        </p:grpSpPr>
        <p:pic>
          <p:nvPicPr>
            <p:cNvPr id="11266" name="Picture 2" descr="D:\CSIRO oct2012\Paper\reextremerainfalltable\hinh the\ket qua phan tich\91 - 2001 - da phan tich\22 - 10 - 91 - KKL ket hop gio dong tren cao- OK\wind_22_OCT_1991.gif"/>
            <p:cNvPicPr>
              <a:picLocks noChangeAspect="1" noChangeArrowheads="1"/>
            </p:cNvPicPr>
            <p:nvPr/>
          </p:nvPicPr>
          <p:blipFill>
            <a:blip r:embed="rId2"/>
            <a:srcRect r="22557"/>
            <a:stretch>
              <a:fillRect/>
            </a:stretch>
          </p:blipFill>
          <p:spPr bwMode="auto">
            <a:xfrm>
              <a:off x="0" y="533400"/>
              <a:ext cx="8077200" cy="6324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86" name="TextBox 4"/>
            <p:cNvSpPr txBox="1">
              <a:spLocks noChangeArrowheads="1"/>
            </p:cNvSpPr>
            <p:nvPr/>
          </p:nvSpPr>
          <p:spPr bwMode="auto">
            <a:xfrm>
              <a:off x="3021832" y="1447800"/>
              <a:ext cx="1219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  <a:latin typeface="Calibri" pitchFamily="34" charset="0"/>
                </a:rPr>
                <a:t>NE wind </a:t>
              </a:r>
            </a:p>
          </p:txBody>
        </p:sp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1869744" y="5105400"/>
              <a:ext cx="2218888" cy="789296"/>
              <a:chOff x="1905000" y="1649104"/>
              <a:chExt cx="2218888" cy="789296"/>
            </a:xfrm>
          </p:grpSpPr>
          <p:sp>
            <p:nvSpPr>
              <p:cNvPr id="10" name="Arc 9"/>
              <p:cNvSpPr/>
              <p:nvPr/>
            </p:nvSpPr>
            <p:spPr>
              <a:xfrm>
                <a:off x="1905000" y="1828800"/>
                <a:ext cx="609600" cy="609600"/>
              </a:xfrm>
              <a:prstGeom prst="arc">
                <a:avLst>
                  <a:gd name="adj1" fmla="val 16200000"/>
                  <a:gd name="adj2" fmla="val 14526364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284" name="TextBox 10"/>
              <p:cNvSpPr txBox="1">
                <a:spLocks noChangeArrowheads="1"/>
              </p:cNvSpPr>
              <p:nvPr/>
            </p:nvSpPr>
            <p:spPr bwMode="auto">
              <a:xfrm>
                <a:off x="2904688" y="1649104"/>
                <a:ext cx="1219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>
                    <a:solidFill>
                      <a:srgbClr val="0000FF"/>
                    </a:solidFill>
                    <a:latin typeface="Calibri" pitchFamily="34" charset="0"/>
                  </a:rPr>
                  <a:t> </a:t>
                </a:r>
                <a:r>
                  <a:rPr lang="en-US" sz="2000" b="1" dirty="0" smtClean="0">
                    <a:solidFill>
                      <a:srgbClr val="0000FF"/>
                    </a:solidFill>
                    <a:latin typeface="Calibri" pitchFamily="34" charset="0"/>
                  </a:rPr>
                  <a:t>EW aloft  </a:t>
                </a:r>
                <a:endParaRPr lang="en-US" sz="2000" b="1" dirty="0">
                  <a:solidFill>
                    <a:srgbClr val="0000FF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5949288" y="5016660"/>
              <a:ext cx="2635144" cy="891684"/>
              <a:chOff x="1905000" y="1546716"/>
              <a:chExt cx="2635144" cy="891684"/>
            </a:xfrm>
          </p:grpSpPr>
          <p:sp>
            <p:nvSpPr>
              <p:cNvPr id="13" name="Arc 12"/>
              <p:cNvSpPr/>
              <p:nvPr/>
            </p:nvSpPr>
            <p:spPr>
              <a:xfrm>
                <a:off x="1905000" y="1828800"/>
                <a:ext cx="609600" cy="609600"/>
              </a:xfrm>
              <a:prstGeom prst="arc">
                <a:avLst>
                  <a:gd name="adj1" fmla="val 16200000"/>
                  <a:gd name="adj2" fmla="val 14526364"/>
                </a:avLst>
              </a:prstGeom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1282" name="TextBox 13"/>
              <p:cNvSpPr txBox="1">
                <a:spLocks noChangeArrowheads="1"/>
              </p:cNvSpPr>
              <p:nvPr/>
            </p:nvSpPr>
            <p:spPr bwMode="auto">
              <a:xfrm>
                <a:off x="3320944" y="1546716"/>
                <a:ext cx="1219200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000" b="1" dirty="0" smtClean="0">
                    <a:solidFill>
                      <a:srgbClr val="0000FF"/>
                    </a:solidFill>
                    <a:latin typeface="Calibri" pitchFamily="34" charset="0"/>
                  </a:rPr>
                  <a:t>EW aloft </a:t>
                </a:r>
                <a:endParaRPr lang="en-US" sz="2000" b="1" dirty="0">
                  <a:solidFill>
                    <a:srgbClr val="0000FF"/>
                  </a:solidFill>
                  <a:latin typeface="Calibri" pitchFamily="34" charset="0"/>
                </a:endParaRPr>
              </a:p>
            </p:txBody>
          </p:sp>
        </p:grpSp>
        <p:sp>
          <p:nvSpPr>
            <p:cNvPr id="11280" name="TextBox 10"/>
            <p:cNvSpPr txBox="1">
              <a:spLocks noChangeArrowheads="1"/>
            </p:cNvSpPr>
            <p:nvPr/>
          </p:nvSpPr>
          <p:spPr bwMode="auto">
            <a:xfrm>
              <a:off x="7212832" y="1295400"/>
              <a:ext cx="1219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>
                  <a:solidFill>
                    <a:srgbClr val="0000FF"/>
                  </a:solidFill>
                  <a:latin typeface="Calibri" pitchFamily="34" charset="0"/>
                </a:rPr>
                <a:t> </a:t>
              </a:r>
              <a:r>
                <a:rPr lang="en-US" sz="2000" b="1" dirty="0" smtClean="0">
                  <a:solidFill>
                    <a:srgbClr val="0000FF"/>
                  </a:solidFill>
                  <a:latin typeface="Calibri" pitchFamily="34" charset="0"/>
                </a:rPr>
                <a:t>NE </a:t>
              </a:r>
              <a:r>
                <a:rPr lang="en-US" sz="2000" b="1" dirty="0">
                  <a:solidFill>
                    <a:srgbClr val="0000FF"/>
                  </a:solidFill>
                  <a:latin typeface="Calibri" pitchFamily="34" charset="0"/>
                </a:rPr>
                <a:t>wind  </a:t>
              </a:r>
            </a:p>
          </p:txBody>
        </p:sp>
      </p:grpSp>
      <p:sp>
        <p:nvSpPr>
          <p:cNvPr id="11274" name="TextBox 2"/>
          <p:cNvSpPr txBox="1">
            <a:spLocks noChangeArrowheads="1"/>
          </p:cNvSpPr>
          <p:nvPr/>
        </p:nvSpPr>
        <p:spPr bwMode="auto">
          <a:xfrm>
            <a:off x="381000" y="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Case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2: Wind at 1000, 850, 700 and 500 </a:t>
            </a:r>
            <a:r>
              <a:rPr lang="en-US" sz="2400" b="1" dirty="0" err="1">
                <a:solidFill>
                  <a:srgbClr val="FFFF00"/>
                </a:solidFill>
                <a:latin typeface="+mj-lt"/>
              </a:rPr>
              <a:t>hPa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on 22</a:t>
            </a:r>
            <a:r>
              <a:rPr lang="en-US" sz="2400" baseline="30000" dirty="0" smtClean="0">
                <a:solidFill>
                  <a:srgbClr val="FFFF00"/>
                </a:solidFill>
                <a:latin typeface="+mj-lt"/>
              </a:rPr>
              <a:t>th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-Oct-1991 caused by combination CF and EW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2819400" y="1981200"/>
            <a:ext cx="914400" cy="609601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6858000" y="1828800"/>
            <a:ext cx="1066800" cy="7620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7037696" y="5486400"/>
            <a:ext cx="1039504" cy="762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1284" idx="2"/>
          </p:cNvCxnSpPr>
          <p:nvPr/>
        </p:nvCxnSpPr>
        <p:spPr>
          <a:xfrm rot="5400000">
            <a:off x="3498442" y="5057697"/>
            <a:ext cx="27165" cy="105315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200400" y="83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1000 </a:t>
            </a:r>
            <a:r>
              <a:rPr lang="en-US" b="1" dirty="0" err="1" smtClean="0">
                <a:solidFill>
                  <a:srgbClr val="0000FF"/>
                </a:solidFill>
              </a:rPr>
              <a:t>hPa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86600" y="3810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500 </a:t>
            </a:r>
            <a:r>
              <a:rPr lang="en-US" b="1" dirty="0" err="1" smtClean="0">
                <a:solidFill>
                  <a:srgbClr val="0000FF"/>
                </a:solidFill>
              </a:rPr>
              <a:t>hPa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162800" y="838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850 </a:t>
            </a:r>
            <a:r>
              <a:rPr lang="en-US" b="1" dirty="0" err="1" smtClean="0">
                <a:solidFill>
                  <a:srgbClr val="0000FF"/>
                </a:solidFill>
              </a:rPr>
              <a:t>hPa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71800" y="3810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700 </a:t>
            </a:r>
            <a:r>
              <a:rPr lang="en-US" b="1" dirty="0" err="1" smtClean="0">
                <a:solidFill>
                  <a:srgbClr val="0000FF"/>
                </a:solidFill>
              </a:rPr>
              <a:t>hPa</a:t>
            </a:r>
            <a:endParaRPr 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43000"/>
            <a:ext cx="5715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Case 3: Heavy rainfall 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on 22</a:t>
            </a:r>
            <a:r>
              <a:rPr lang="en-US" sz="2800" baseline="30000" dirty="0" smtClean="0">
                <a:solidFill>
                  <a:srgbClr val="FFFF00"/>
                </a:solidFill>
              </a:rPr>
              <a:t>th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-Oct-1986 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caused by combination of  CF and 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TC</a:t>
            </a:r>
            <a:endParaRPr lang="en-US" sz="2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2292" name="TextBox 7"/>
          <p:cNvSpPr txBox="1">
            <a:spLocks noChangeArrowheads="1"/>
          </p:cNvSpPr>
          <p:nvPr/>
        </p:nvSpPr>
        <p:spPr bwMode="auto">
          <a:xfrm>
            <a:off x="6324600" y="5638800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mm/day</a:t>
            </a:r>
            <a:endParaRPr lang="en-AU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152400" y="0"/>
            <a:ext cx="876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rgbClr val="FFFF00"/>
                </a:solidFill>
                <a:latin typeface="+mj-lt"/>
              </a:rPr>
              <a:t>Case 3: </a:t>
            </a:r>
            <a:r>
              <a:rPr lang="en-US" sz="2400" b="1" dirty="0" err="1">
                <a:solidFill>
                  <a:srgbClr val="FFFF00"/>
                </a:solidFill>
                <a:latin typeface="+mj-lt"/>
              </a:rPr>
              <a:t>Geopotential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 Height on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22</a:t>
            </a:r>
            <a:r>
              <a:rPr lang="en-US" sz="2400" baseline="30000" dirty="0" smtClean="0">
                <a:solidFill>
                  <a:srgbClr val="FFFF00"/>
                </a:solidFill>
              </a:rPr>
              <a:t>th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-Oct-1986 caused by combination of CF and TC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  <a:p>
            <a:pPr algn="ctr">
              <a:defRPr/>
            </a:pP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22832" y="859808"/>
            <a:ext cx="4419600" cy="2895600"/>
            <a:chOff x="0" y="914400"/>
            <a:chExt cx="4419600" cy="2895600"/>
          </a:xfrm>
        </p:grpSpPr>
        <p:pic>
          <p:nvPicPr>
            <p:cNvPr id="13323" name="Picture 2"/>
            <p:cNvPicPr>
              <a:picLocks noChangeAspect="1" noChangeArrowheads="1"/>
            </p:cNvPicPr>
            <p:nvPr/>
          </p:nvPicPr>
          <p:blipFill>
            <a:blip r:embed="rId2"/>
            <a:srcRect t="10811" r="1695"/>
            <a:stretch>
              <a:fillRect/>
            </a:stretch>
          </p:blipFill>
          <p:spPr bwMode="auto">
            <a:xfrm>
              <a:off x="0" y="914400"/>
              <a:ext cx="4419600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4" name="TextBox 7"/>
            <p:cNvSpPr txBox="1">
              <a:spLocks noChangeArrowheads="1"/>
            </p:cNvSpPr>
            <p:nvPr/>
          </p:nvSpPr>
          <p:spPr bwMode="auto">
            <a:xfrm>
              <a:off x="457200" y="121920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850 hPa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597024" y="3886200"/>
            <a:ext cx="4495800" cy="2971800"/>
            <a:chOff x="0" y="3886200"/>
            <a:chExt cx="4343400" cy="2971800"/>
          </a:xfrm>
        </p:grpSpPr>
        <p:pic>
          <p:nvPicPr>
            <p:cNvPr id="13321" name="Picture 4"/>
            <p:cNvPicPr>
              <a:picLocks noChangeAspect="1" noChangeArrowheads="1"/>
            </p:cNvPicPr>
            <p:nvPr/>
          </p:nvPicPr>
          <p:blipFill>
            <a:blip r:embed="rId3"/>
            <a:srcRect t="11905" r="3391"/>
            <a:stretch>
              <a:fillRect/>
            </a:stretch>
          </p:blipFill>
          <p:spPr bwMode="auto">
            <a:xfrm>
              <a:off x="0" y="3886200"/>
              <a:ext cx="4343400" cy="297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2" name="TextBox 8"/>
            <p:cNvSpPr txBox="1">
              <a:spLocks noChangeArrowheads="1"/>
            </p:cNvSpPr>
            <p:nvPr/>
          </p:nvSpPr>
          <p:spPr bwMode="auto">
            <a:xfrm>
              <a:off x="304800" y="419100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500 hPa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4648200" y="859808"/>
            <a:ext cx="4495800" cy="2819400"/>
            <a:chOff x="4648200" y="914400"/>
            <a:chExt cx="4495800" cy="2819400"/>
          </a:xfrm>
        </p:grpSpPr>
        <p:pic>
          <p:nvPicPr>
            <p:cNvPr id="13319" name="Picture 3"/>
            <p:cNvPicPr>
              <a:picLocks noChangeAspect="1" noChangeArrowheads="1"/>
            </p:cNvPicPr>
            <p:nvPr/>
          </p:nvPicPr>
          <p:blipFill>
            <a:blip r:embed="rId4"/>
            <a:srcRect t="10526"/>
            <a:stretch>
              <a:fillRect/>
            </a:stretch>
          </p:blipFill>
          <p:spPr bwMode="auto">
            <a:xfrm>
              <a:off x="4648200" y="914400"/>
              <a:ext cx="4495800" cy="281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0" name="TextBox 9"/>
            <p:cNvSpPr txBox="1">
              <a:spLocks noChangeArrowheads="1"/>
            </p:cNvSpPr>
            <p:nvPr/>
          </p:nvSpPr>
          <p:spPr bwMode="auto">
            <a:xfrm>
              <a:off x="5029200" y="1219200"/>
              <a:ext cx="10668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/>
                <a:t>700 hPa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 rot="5400000">
            <a:off x="2163300" y="2108708"/>
            <a:ext cx="392112" cy="2286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Group 25"/>
          <p:cNvGrpSpPr/>
          <p:nvPr/>
        </p:nvGrpSpPr>
        <p:grpSpPr>
          <a:xfrm>
            <a:off x="2038064" y="2541896"/>
            <a:ext cx="1271520" cy="461223"/>
            <a:chOff x="1981200" y="3761096"/>
            <a:chExt cx="1271520" cy="461223"/>
          </a:xfrm>
        </p:grpSpPr>
        <p:sp>
          <p:nvSpPr>
            <p:cNvPr id="23" name="Arc 22"/>
            <p:cNvSpPr/>
            <p:nvPr/>
          </p:nvSpPr>
          <p:spPr bwMode="auto">
            <a:xfrm flipH="1">
              <a:off x="1981200" y="3761096"/>
              <a:ext cx="490470" cy="461223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TextBox 10"/>
            <p:cNvSpPr txBox="1">
              <a:spLocks noChangeArrowheads="1"/>
            </p:cNvSpPr>
            <p:nvPr/>
          </p:nvSpPr>
          <p:spPr bwMode="auto">
            <a:xfrm>
              <a:off x="2438400" y="3810000"/>
              <a:ext cx="8143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Calibri" pitchFamily="34" charset="0"/>
                </a:rPr>
                <a:t>TC  </a:t>
              </a:r>
              <a:endParaRPr lang="en-US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cxnSp>
        <p:nvCxnSpPr>
          <p:cNvPr id="36" name="Straight Arrow Connector 35"/>
          <p:cNvCxnSpPr/>
          <p:nvPr/>
        </p:nvCxnSpPr>
        <p:spPr>
          <a:xfrm rot="10800000">
            <a:off x="2514600" y="2895600"/>
            <a:ext cx="1143000" cy="990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2895600" y="3957935"/>
            <a:ext cx="1742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TC landfall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TextBox 19"/>
          <p:cNvSpPr txBox="1">
            <a:spLocks noChangeArrowheads="1"/>
          </p:cNvSpPr>
          <p:nvPr/>
        </p:nvSpPr>
        <p:spPr bwMode="auto">
          <a:xfrm>
            <a:off x="2362200" y="17526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0" y="4419600"/>
            <a:ext cx="4572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At </a:t>
            </a:r>
            <a:r>
              <a:rPr lang="en-US" sz="2000" dirty="0">
                <a:solidFill>
                  <a:srgbClr val="000000"/>
                </a:solidFill>
              </a:rPr>
              <a:t>850 </a:t>
            </a:r>
            <a:r>
              <a:rPr lang="en-US" sz="2000" dirty="0" err="1">
                <a:solidFill>
                  <a:srgbClr val="000000"/>
                </a:solidFill>
              </a:rPr>
              <a:t>hPa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smtClean="0">
                <a:solidFill>
                  <a:srgbClr val="000000"/>
                </a:solidFill>
              </a:rPr>
              <a:t>Siberian </a:t>
            </a:r>
            <a:r>
              <a:rPr lang="en-US" sz="2000" dirty="0">
                <a:solidFill>
                  <a:srgbClr val="000000"/>
                </a:solidFill>
              </a:rPr>
              <a:t>high pressure intensified and extended to </a:t>
            </a:r>
            <a:r>
              <a:rPr lang="en-US" sz="2000" dirty="0" smtClean="0">
                <a:solidFill>
                  <a:srgbClr val="000000"/>
                </a:solidFill>
              </a:rPr>
              <a:t>North Vietnam</a:t>
            </a:r>
            <a:r>
              <a:rPr lang="en-US" sz="2000" dirty="0">
                <a:solidFill>
                  <a:srgbClr val="000000"/>
                </a:solidFill>
              </a:rPr>
              <a:t>. While a tropical cyclone landfall over Central Vietnam.</a:t>
            </a:r>
          </a:p>
          <a:p>
            <a:pPr>
              <a:buFontTx/>
              <a:buChar char="-"/>
            </a:pP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At </a:t>
            </a:r>
            <a:r>
              <a:rPr lang="en-US" sz="2000" dirty="0">
                <a:solidFill>
                  <a:srgbClr val="000000"/>
                </a:solidFill>
              </a:rPr>
              <a:t>700 and 500 </a:t>
            </a:r>
            <a:r>
              <a:rPr lang="en-US" sz="2000" dirty="0" err="1" smtClean="0">
                <a:solidFill>
                  <a:srgbClr val="000000"/>
                </a:solidFill>
              </a:rPr>
              <a:t>hPa</a:t>
            </a:r>
            <a:r>
              <a:rPr lang="en-US" sz="2000" dirty="0" smtClean="0">
                <a:solidFill>
                  <a:srgbClr val="000000"/>
                </a:solidFill>
              </a:rPr>
              <a:t>, TC  signal is weaker</a:t>
            </a:r>
            <a:endParaRPr lang="en-US" sz="2000" dirty="0">
              <a:solidFill>
                <a:srgbClr val="0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810000" y="5715000"/>
            <a:ext cx="2971800" cy="762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 flipH="1" flipV="1">
            <a:off x="3771900" y="2705100"/>
            <a:ext cx="3048000" cy="29718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reeform 28"/>
          <p:cNvSpPr/>
          <p:nvPr/>
        </p:nvSpPr>
        <p:spPr>
          <a:xfrm>
            <a:off x="1992573" y="2347415"/>
            <a:ext cx="982639" cy="177421"/>
          </a:xfrm>
          <a:custGeom>
            <a:avLst/>
            <a:gdLst>
              <a:gd name="connsiteX0" fmla="*/ 0 w 982639"/>
              <a:gd name="connsiteY0" fmla="*/ 0 h 177421"/>
              <a:gd name="connsiteX1" fmla="*/ 232012 w 982639"/>
              <a:gd name="connsiteY1" fmla="*/ 95534 h 177421"/>
              <a:gd name="connsiteX2" fmla="*/ 600502 w 982639"/>
              <a:gd name="connsiteY2" fmla="*/ 163773 h 177421"/>
              <a:gd name="connsiteX3" fmla="*/ 982639 w 982639"/>
              <a:gd name="connsiteY3" fmla="*/ 177421 h 177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639" h="177421">
                <a:moveTo>
                  <a:pt x="0" y="0"/>
                </a:moveTo>
                <a:cubicBezTo>
                  <a:pt x="65964" y="34119"/>
                  <a:pt x="131928" y="68239"/>
                  <a:pt x="232012" y="95534"/>
                </a:cubicBezTo>
                <a:cubicBezTo>
                  <a:pt x="332096" y="122830"/>
                  <a:pt x="475398" y="150125"/>
                  <a:pt x="600502" y="163773"/>
                </a:cubicBezTo>
                <a:cubicBezTo>
                  <a:pt x="725607" y="177421"/>
                  <a:pt x="854123" y="177421"/>
                  <a:pt x="982639" y="177421"/>
                </a:cubicBezTo>
              </a:path>
            </a:pathLst>
          </a:cu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CSIRO oct2012\Paper\reextremerainfalltable\hinh the\ket qua phan tich\ban do TCs da phan tich\22-10-86 KKL ket hop TC\wind_22_OCT_1986.gif"/>
          <p:cNvPicPr>
            <a:picLocks noChangeAspect="1" noChangeArrowheads="1"/>
          </p:cNvPicPr>
          <p:nvPr/>
        </p:nvPicPr>
        <p:blipFill>
          <a:blip r:embed="rId2"/>
          <a:srcRect r="22557"/>
          <a:stretch>
            <a:fillRect/>
          </a:stretch>
        </p:blipFill>
        <p:spPr bwMode="auto">
          <a:xfrm>
            <a:off x="559568" y="838200"/>
            <a:ext cx="8077200" cy="6060744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4352" name="TextBox 10"/>
          <p:cNvSpPr txBox="1">
            <a:spLocks noChangeArrowheads="1"/>
          </p:cNvSpPr>
          <p:nvPr/>
        </p:nvSpPr>
        <p:spPr bwMode="auto">
          <a:xfrm>
            <a:off x="3657600" y="1752600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libri" pitchFamily="34" charset="0"/>
              </a:rPr>
              <a:t> NE wind  </a:t>
            </a:r>
          </a:p>
        </p:txBody>
      </p:sp>
      <p:sp>
        <p:nvSpPr>
          <p:cNvPr id="14346" name="TextBox 2"/>
          <p:cNvSpPr txBox="1">
            <a:spLocks noChangeArrowheads="1"/>
          </p:cNvSpPr>
          <p:nvPr/>
        </p:nvSpPr>
        <p:spPr bwMode="auto">
          <a:xfrm>
            <a:off x="-109184" y="0"/>
            <a:ext cx="944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Case 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3: Wind at 1000, 850, 700 and 500 </a:t>
            </a:r>
            <a:r>
              <a:rPr lang="en-US" sz="2400" b="1" dirty="0" err="1">
                <a:solidFill>
                  <a:srgbClr val="FFFF00"/>
                </a:solidFill>
                <a:latin typeface="+mj-lt"/>
              </a:rPr>
              <a:t>hPa</a:t>
            </a:r>
            <a:r>
              <a:rPr lang="en-US" sz="2400" b="1" dirty="0">
                <a:solidFill>
                  <a:srgbClr val="FFFF00"/>
                </a:solidFill>
                <a:latin typeface="+mj-lt"/>
              </a:rPr>
              <a:t> on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22</a:t>
            </a:r>
            <a:r>
              <a:rPr lang="en-US" sz="2400" baseline="30000" dirty="0" smtClean="0">
                <a:solidFill>
                  <a:srgbClr val="FFFF00"/>
                </a:solidFill>
              </a:rPr>
              <a:t>th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-Oct-1986 caused by combination of CF and TC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578592" y="2596489"/>
            <a:ext cx="1129352" cy="476589"/>
            <a:chOff x="8101080" y="3903783"/>
            <a:chExt cx="1129352" cy="480335"/>
          </a:xfrm>
        </p:grpSpPr>
        <p:sp>
          <p:nvSpPr>
            <p:cNvPr id="35" name="Arc 34"/>
            <p:cNvSpPr/>
            <p:nvPr/>
          </p:nvSpPr>
          <p:spPr bwMode="auto">
            <a:xfrm>
              <a:off x="8743950" y="3903783"/>
              <a:ext cx="486482" cy="439015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TextBox 10"/>
            <p:cNvSpPr txBox="1">
              <a:spLocks noChangeArrowheads="1"/>
            </p:cNvSpPr>
            <p:nvPr/>
          </p:nvSpPr>
          <p:spPr bwMode="auto">
            <a:xfrm>
              <a:off x="8101080" y="3984008"/>
              <a:ext cx="8143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Calibri" pitchFamily="34" charset="0"/>
                </a:rPr>
                <a:t>TC  </a:t>
              </a:r>
              <a:endParaRPr lang="en-US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39" name="TextBox 10"/>
          <p:cNvSpPr txBox="1">
            <a:spLocks noChangeArrowheads="1"/>
          </p:cNvSpPr>
          <p:nvPr/>
        </p:nvSpPr>
        <p:spPr bwMode="auto">
          <a:xfrm>
            <a:off x="7924800" y="1752600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FF"/>
                </a:solidFill>
                <a:latin typeface="Calibri" pitchFamily="34" charset="0"/>
              </a:rPr>
              <a:t> NE wind 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600200" y="5595584"/>
            <a:ext cx="1129352" cy="476589"/>
            <a:chOff x="8101080" y="3903783"/>
            <a:chExt cx="1129352" cy="480335"/>
          </a:xfrm>
        </p:grpSpPr>
        <p:sp>
          <p:nvSpPr>
            <p:cNvPr id="23" name="Arc 22"/>
            <p:cNvSpPr/>
            <p:nvPr/>
          </p:nvSpPr>
          <p:spPr bwMode="auto">
            <a:xfrm>
              <a:off x="8743950" y="3903783"/>
              <a:ext cx="486482" cy="439015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TextBox 10"/>
            <p:cNvSpPr txBox="1">
              <a:spLocks noChangeArrowheads="1"/>
            </p:cNvSpPr>
            <p:nvPr/>
          </p:nvSpPr>
          <p:spPr bwMode="auto">
            <a:xfrm>
              <a:off x="8101080" y="3984008"/>
              <a:ext cx="8143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Calibri" pitchFamily="34" charset="0"/>
                </a:rPr>
                <a:t>TC  </a:t>
              </a:r>
              <a:endParaRPr lang="en-US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5671784" y="2596435"/>
            <a:ext cx="1129352" cy="476589"/>
            <a:chOff x="8101080" y="3903783"/>
            <a:chExt cx="1129352" cy="480335"/>
          </a:xfrm>
        </p:grpSpPr>
        <p:sp>
          <p:nvSpPr>
            <p:cNvPr id="28" name="Arc 27"/>
            <p:cNvSpPr/>
            <p:nvPr/>
          </p:nvSpPr>
          <p:spPr bwMode="auto">
            <a:xfrm>
              <a:off x="8743950" y="3903783"/>
              <a:ext cx="486482" cy="439015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TextBox 10"/>
            <p:cNvSpPr txBox="1">
              <a:spLocks noChangeArrowheads="1"/>
            </p:cNvSpPr>
            <p:nvPr/>
          </p:nvSpPr>
          <p:spPr bwMode="auto">
            <a:xfrm>
              <a:off x="8101080" y="3984008"/>
              <a:ext cx="8143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Calibri" pitchFamily="34" charset="0"/>
                </a:rPr>
                <a:t>TC  </a:t>
              </a:r>
              <a:endParaRPr lang="en-US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715000" y="5636528"/>
            <a:ext cx="1129352" cy="476589"/>
            <a:chOff x="8101080" y="3903783"/>
            <a:chExt cx="1129352" cy="480335"/>
          </a:xfrm>
        </p:grpSpPr>
        <p:sp>
          <p:nvSpPr>
            <p:cNvPr id="42" name="Arc 41"/>
            <p:cNvSpPr/>
            <p:nvPr/>
          </p:nvSpPr>
          <p:spPr bwMode="auto">
            <a:xfrm>
              <a:off x="8743950" y="3903783"/>
              <a:ext cx="486482" cy="439015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TextBox 10"/>
            <p:cNvSpPr txBox="1">
              <a:spLocks noChangeArrowheads="1"/>
            </p:cNvSpPr>
            <p:nvPr/>
          </p:nvSpPr>
          <p:spPr bwMode="auto">
            <a:xfrm>
              <a:off x="8101080" y="3984008"/>
              <a:ext cx="8143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latin typeface="Calibri" pitchFamily="34" charset="0"/>
                </a:rPr>
                <a:t> </a:t>
              </a:r>
              <a:r>
                <a:rPr lang="en-US" sz="2000" b="1" dirty="0" smtClean="0">
                  <a:solidFill>
                    <a:srgbClr val="FF0000"/>
                  </a:solidFill>
                  <a:latin typeface="Calibri" pitchFamily="34" charset="0"/>
                </a:rPr>
                <a:t>TC  </a:t>
              </a:r>
              <a:endParaRPr lang="en-US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cxnSp>
        <p:nvCxnSpPr>
          <p:cNvPr id="27" name="Straight Arrow Connector 26"/>
          <p:cNvCxnSpPr/>
          <p:nvPr/>
        </p:nvCxnSpPr>
        <p:spPr>
          <a:xfrm rot="10800000" flipV="1">
            <a:off x="2819400" y="1981200"/>
            <a:ext cx="914400" cy="5607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6934200" y="1905000"/>
            <a:ext cx="914400" cy="5607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971800" y="838200"/>
            <a:ext cx="1297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1000 </a:t>
            </a:r>
            <a:r>
              <a:rPr lang="en-US" sz="2000" b="1" dirty="0" err="1" smtClean="0">
                <a:solidFill>
                  <a:srgbClr val="0000FF"/>
                </a:solidFill>
              </a:rPr>
              <a:t>hPa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315200" y="3810000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500 </a:t>
            </a:r>
            <a:r>
              <a:rPr lang="en-US" sz="2000" b="1" dirty="0" err="1" smtClean="0">
                <a:solidFill>
                  <a:srgbClr val="0000FF"/>
                </a:solidFill>
              </a:rPr>
              <a:t>hPa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315200" y="838200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850 </a:t>
            </a:r>
            <a:r>
              <a:rPr lang="en-US" sz="2000" b="1" dirty="0" err="1" smtClean="0">
                <a:solidFill>
                  <a:srgbClr val="0000FF"/>
                </a:solidFill>
              </a:rPr>
              <a:t>hPa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0400" y="3810000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700 </a:t>
            </a:r>
            <a:r>
              <a:rPr lang="en-US" sz="2000" b="1" dirty="0" err="1" smtClean="0">
                <a:solidFill>
                  <a:srgbClr val="0000FF"/>
                </a:solidFill>
              </a:rPr>
              <a:t>hPa</a:t>
            </a:r>
            <a:endParaRPr 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733800" y="1143000"/>
          <a:ext cx="54102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410200" y="3581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0000"/>
                </a:solidFill>
              </a:rPr>
              <a:t>52%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04800"/>
            <a:ext cx="62484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3200" b="1" kern="0" dirty="0" smtClean="0">
                <a:solidFill>
                  <a:srgbClr val="FFFF00"/>
                </a:solidFill>
              </a:rPr>
              <a:t>4. Conclusions</a:t>
            </a:r>
            <a:endParaRPr lang="en-AU" sz="3200" b="1" kern="0" dirty="0">
              <a:solidFill>
                <a:srgbClr val="FFFF00"/>
              </a:solidFill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-81888" y="1061112"/>
            <a:ext cx="3886200" cy="5715000"/>
          </a:xfrm>
          <a:prstGeom prst="rect">
            <a:avLst/>
          </a:prstGeom>
        </p:spPr>
        <p:txBody>
          <a:bodyPr/>
          <a:lstStyle/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000" kern="0" dirty="0" smtClean="0">
                <a:solidFill>
                  <a:srgbClr val="000000"/>
                </a:solidFill>
              </a:rPr>
              <a:t>1) Heavy rainfall days in Central Vietnam occurred mostly from Sep to Nov, maximum is in Oct (42%).</a:t>
            </a: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000" kern="0" dirty="0" smtClean="0">
                <a:solidFill>
                  <a:srgbClr val="000000"/>
                </a:solidFill>
              </a:rPr>
              <a:t>2) Heavy rainfall </a:t>
            </a:r>
            <a:r>
              <a:rPr lang="en-AU" sz="2000" kern="0" dirty="0">
                <a:solidFill>
                  <a:srgbClr val="000000"/>
                </a:solidFill>
              </a:rPr>
              <a:t>in </a:t>
            </a:r>
            <a:r>
              <a:rPr lang="en-AU" sz="2000" kern="0" dirty="0" smtClean="0">
                <a:solidFill>
                  <a:srgbClr val="000000"/>
                </a:solidFill>
              </a:rPr>
              <a:t>Central Vietnam contributed by components: </a:t>
            </a: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000" kern="0" dirty="0" smtClean="0">
                <a:solidFill>
                  <a:srgbClr val="000000"/>
                </a:solidFill>
              </a:rPr>
              <a:t>   - 52 % by TC, ITCZ</a:t>
            </a:r>
            <a:endParaRPr lang="en-AU" sz="2000" kern="0" dirty="0">
              <a:solidFill>
                <a:srgbClr val="000000"/>
              </a:solidFill>
            </a:endParaRP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000" kern="0" dirty="0">
                <a:solidFill>
                  <a:srgbClr val="000000"/>
                </a:solidFill>
              </a:rPr>
              <a:t>   </a:t>
            </a:r>
            <a:r>
              <a:rPr lang="en-AU" sz="2000" kern="0" dirty="0" smtClean="0">
                <a:solidFill>
                  <a:srgbClr val="000000"/>
                </a:solidFill>
              </a:rPr>
              <a:t>- 28 % by Cold fronts and TC/ ITCZ combined</a:t>
            </a: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000" kern="0" dirty="0" smtClean="0">
                <a:solidFill>
                  <a:srgbClr val="000000"/>
                </a:solidFill>
              </a:rPr>
              <a:t>   - 17 % by CF and easterly wind aloft combined</a:t>
            </a:r>
            <a:endParaRPr lang="en-AU" sz="2000" kern="0" dirty="0">
              <a:solidFill>
                <a:srgbClr val="000000"/>
              </a:solidFill>
            </a:endParaRP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000" kern="0" dirty="0">
                <a:solidFill>
                  <a:srgbClr val="000000"/>
                </a:solidFill>
              </a:rPr>
              <a:t>   - </a:t>
            </a:r>
            <a:r>
              <a:rPr lang="en-AU" sz="2000" kern="0" dirty="0" smtClean="0">
                <a:solidFill>
                  <a:srgbClr val="000000"/>
                </a:solidFill>
              </a:rPr>
              <a:t>3% by others (not yet investigated)</a:t>
            </a:r>
            <a:endParaRPr lang="en-AU" sz="2000" kern="0" dirty="0">
              <a:solidFill>
                <a:srgbClr val="000000"/>
              </a:solidFill>
            </a:endParaRP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endParaRPr lang="en-AU" sz="2000" kern="0" dirty="0">
              <a:solidFill>
                <a:srgbClr val="000000"/>
              </a:solidFill>
            </a:endParaRP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000" kern="0" dirty="0">
                <a:solidFill>
                  <a:srgbClr val="000000"/>
                </a:solidFill>
              </a:rPr>
              <a:t> </a:t>
            </a: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endParaRPr lang="en-AU" sz="20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 bwMode="white">
          <a:xfrm>
            <a:off x="0" y="228600"/>
            <a:ext cx="7848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624078" marR="0" lvl="0" indent="-51435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Tx/>
              <a:buFontTx/>
              <a:buNone/>
              <a:tabLst/>
              <a:defRPr/>
            </a:pPr>
            <a:r>
              <a:rPr kumimoji="0" lang="en-A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Future</a:t>
            </a:r>
            <a:r>
              <a:rPr kumimoji="0" lang="en-AU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plan</a:t>
            </a:r>
            <a:endParaRPr kumimoji="0" lang="en-AU" sz="32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2954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We plan to publish this work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>
                <a:solidFill>
                  <a:srgbClr val="000000"/>
                </a:solidFill>
              </a:rPr>
              <a:t> Use this knowledge to investigate CCAM simulation results for the current and future climate.</a:t>
            </a:r>
          </a:p>
          <a:p>
            <a:pPr marL="342900" indent="-342900">
              <a:buFont typeface="+mj-lt"/>
              <a:buAutoNum type="arabicPeriod"/>
            </a:pPr>
            <a:endParaRPr lang="en-AU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/>
          </p:cNvSpPr>
          <p:nvPr/>
        </p:nvSpPr>
        <p:spPr bwMode="auto">
          <a:xfrm>
            <a:off x="914400" y="2514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en-AU" sz="4000" b="1" i="1">
                <a:solidFill>
                  <a:srgbClr val="0000FF"/>
                </a:solidFill>
              </a:rPr>
              <a:t>Thank you for your attention!</a:t>
            </a:r>
            <a:endParaRPr lang="en-US" sz="4000" b="1" i="1">
              <a:solidFill>
                <a:srgbClr val="00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762000" y="228600"/>
            <a:ext cx="7696200" cy="708025"/>
          </a:xfrm>
        </p:spPr>
        <p:txBody>
          <a:bodyPr>
            <a:spAutoFit/>
          </a:bodyPr>
          <a:lstStyle/>
          <a:p>
            <a:pPr algn="l"/>
            <a:r>
              <a:rPr lang="en-US" sz="4000" b="1" dirty="0" smtClean="0">
                <a:solidFill>
                  <a:srgbClr val="FFFF00"/>
                </a:solidFill>
              </a:rPr>
              <a:t>Contents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95400" y="1447800"/>
            <a:ext cx="4572000" cy="2074414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AU" sz="2800" kern="0" dirty="0" smtClean="0">
                <a:solidFill>
                  <a:srgbClr val="000000"/>
                </a:solidFill>
              </a:rPr>
              <a:t>Data 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AU" sz="2800" kern="0" dirty="0" smtClean="0">
                <a:solidFill>
                  <a:srgbClr val="000000"/>
                </a:solidFill>
              </a:rPr>
              <a:t>Methodology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AU" sz="2800" kern="0" dirty="0" smtClean="0">
                <a:solidFill>
                  <a:srgbClr val="000000"/>
                </a:solidFill>
              </a:rPr>
              <a:t>Primarily Results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 typeface="+mj-lt"/>
              <a:buAutoNum type="arabicPeriod"/>
              <a:defRPr/>
            </a:pPr>
            <a:r>
              <a:rPr lang="en-AU" sz="2800" kern="0" dirty="0" smtClean="0">
                <a:solidFill>
                  <a:srgbClr val="000000"/>
                </a:solidFill>
              </a:rPr>
              <a:t>Conclusions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38200" y="152400"/>
            <a:ext cx="25734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3200" b="1" kern="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1. Overview</a:t>
            </a:r>
            <a:endParaRPr lang="en-AU" sz="3200" b="1" kern="0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447800"/>
            <a:ext cx="9144000" cy="5410200"/>
          </a:xfrm>
          <a:prstGeom prst="rect">
            <a:avLst/>
          </a:prstGeom>
        </p:spPr>
        <p:txBody>
          <a:bodyPr/>
          <a:lstStyle/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i="1" kern="0" dirty="0" smtClean="0">
                <a:solidFill>
                  <a:srgbClr val="0000FF"/>
                </a:solidFill>
              </a:rPr>
              <a:t>1) Yokoi and </a:t>
            </a:r>
            <a:r>
              <a:rPr lang="en-AU" sz="2400" i="1" kern="0" dirty="0" err="1" smtClean="0">
                <a:solidFill>
                  <a:srgbClr val="0000FF"/>
                </a:solidFill>
              </a:rPr>
              <a:t>matsumoto</a:t>
            </a:r>
            <a:r>
              <a:rPr lang="en-AU" sz="2400" i="1" kern="0" dirty="0" smtClean="0">
                <a:solidFill>
                  <a:srgbClr val="0000FF"/>
                </a:solidFill>
              </a:rPr>
              <a:t>, 2008. </a:t>
            </a:r>
            <a:r>
              <a:rPr lang="en-AU" sz="2400" kern="0" dirty="0" smtClean="0">
                <a:solidFill>
                  <a:srgbClr val="000000"/>
                </a:solidFill>
              </a:rPr>
              <a:t>Cold surge and tropical depression disturbance is important for </a:t>
            </a:r>
            <a:r>
              <a:rPr lang="en-AU" sz="2400" kern="0" dirty="0" err="1" smtClean="0">
                <a:solidFill>
                  <a:srgbClr val="000000"/>
                </a:solidFill>
              </a:rPr>
              <a:t>occurence</a:t>
            </a:r>
            <a:r>
              <a:rPr lang="en-AU" sz="2400" kern="0" dirty="0" smtClean="0">
                <a:solidFill>
                  <a:srgbClr val="000000"/>
                </a:solidFill>
              </a:rPr>
              <a:t> of heavy precipitation in central Vietnam</a:t>
            </a:r>
            <a:r>
              <a:rPr lang="en-AU" sz="2400" kern="0" dirty="0" smtClean="0">
                <a:solidFill>
                  <a:srgbClr val="0000FF"/>
                </a:solidFill>
              </a:rPr>
              <a:t>. </a:t>
            </a:r>
            <a:endParaRPr lang="en-AU" sz="2400" i="1" kern="0" dirty="0" smtClean="0">
              <a:solidFill>
                <a:srgbClr val="0000FF"/>
              </a:solidFill>
            </a:endParaRP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i="1" kern="0" dirty="0" smtClean="0">
                <a:solidFill>
                  <a:srgbClr val="0000FF"/>
                </a:solidFill>
                <a:latin typeface="+mn-lt"/>
                <a:cs typeface="+mn-cs"/>
              </a:rPr>
              <a:t>2) </a:t>
            </a:r>
            <a:r>
              <a:rPr lang="en-AU" sz="2400" i="1" kern="0" dirty="0" smtClean="0">
                <a:solidFill>
                  <a:srgbClr val="0000FF"/>
                </a:solidFill>
              </a:rPr>
              <a:t>Yen, M-C, and </a:t>
            </a:r>
            <a:r>
              <a:rPr lang="en-AU" sz="2400" i="1" kern="0" dirty="0" err="1" smtClean="0">
                <a:solidFill>
                  <a:srgbClr val="0000FF"/>
                </a:solidFill>
              </a:rPr>
              <a:t>Coauthors</a:t>
            </a:r>
            <a:r>
              <a:rPr lang="en-AU" sz="2400" i="1" kern="0" dirty="0" smtClean="0">
                <a:solidFill>
                  <a:srgbClr val="0000FF"/>
                </a:solidFill>
              </a:rPr>
              <a:t>, 2011. </a:t>
            </a:r>
            <a:r>
              <a:rPr lang="en-AU" sz="2400" kern="0" dirty="0" err="1" smtClean="0">
                <a:solidFill>
                  <a:srgbClr val="000000"/>
                </a:solidFill>
                <a:latin typeface="+mn-lt"/>
                <a:cs typeface="+mn-cs"/>
              </a:rPr>
              <a:t>Interannual</a:t>
            </a:r>
            <a:r>
              <a:rPr lang="en-A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 variation of the fall rainfall in Central Vietnam closely correlation with the SST (Nino 3.4) index</a:t>
            </a:r>
            <a:r>
              <a:rPr lang="en-AU" sz="2400" kern="0" dirty="0" smtClean="0">
                <a:solidFill>
                  <a:srgbClr val="0000FF"/>
                </a:solidFill>
                <a:latin typeface="+mn-lt"/>
                <a:cs typeface="+mn-cs"/>
              </a:rPr>
              <a:t>.</a:t>
            </a:r>
            <a:r>
              <a:rPr lang="en-AU" sz="2400" kern="0" dirty="0" smtClean="0">
                <a:solidFill>
                  <a:srgbClr val="000000"/>
                </a:solidFill>
              </a:rPr>
              <a:t> </a:t>
            </a:r>
            <a:endParaRPr lang="en-AU" sz="2400" i="1" kern="0" dirty="0" smtClean="0">
              <a:solidFill>
                <a:srgbClr val="0000FF"/>
              </a:solidFill>
            </a:endParaRP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i="1" kern="0" dirty="0" smtClean="0">
                <a:solidFill>
                  <a:srgbClr val="0000FF"/>
                </a:solidFill>
              </a:rPr>
              <a:t>3) Chen, T-C, and </a:t>
            </a:r>
            <a:r>
              <a:rPr lang="en-AU" sz="2400" i="1" kern="0" dirty="0" err="1" smtClean="0">
                <a:solidFill>
                  <a:srgbClr val="0000FF"/>
                </a:solidFill>
              </a:rPr>
              <a:t>coauthors</a:t>
            </a:r>
            <a:r>
              <a:rPr lang="en-AU" sz="2400" i="1" kern="0" dirty="0" smtClean="0">
                <a:solidFill>
                  <a:srgbClr val="0000FF"/>
                </a:solidFill>
              </a:rPr>
              <a:t>, 2012. 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kern="0" dirty="0" smtClean="0">
                <a:solidFill>
                  <a:srgbClr val="000000"/>
                </a:solidFill>
              </a:rPr>
              <a:t> 	- 62% of the total rainfall in Central Vietnam during Oct-Nov is contributed by Heavy rainfall/Flood and only 33% by a cold surge vortex and tropical cyclone combined.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kern="0" dirty="0" smtClean="0">
                <a:solidFill>
                  <a:srgbClr val="000000"/>
                </a:solidFill>
              </a:rPr>
              <a:t>      - The rainfall maximum in central Vietnam during late fall: 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kern="0" dirty="0" smtClean="0">
                <a:solidFill>
                  <a:srgbClr val="000000"/>
                </a:solidFill>
              </a:rPr>
              <a:t>           + Increase to 174%, when ∆SST (Nino 3.4) index ≤ -0.5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kern="0" dirty="0" smtClean="0">
                <a:solidFill>
                  <a:srgbClr val="000000"/>
                </a:solidFill>
              </a:rPr>
              <a:t>           + Reduction to 52%, when ∆SST (Nino 3.4) index ≥ 0.5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i="1" kern="0" dirty="0" smtClean="0">
                <a:solidFill>
                  <a:srgbClr val="0000FF"/>
                </a:solidFill>
              </a:rPr>
              <a:t>     </a:t>
            </a:r>
            <a:endParaRPr lang="en-AU" sz="2400" i="1" kern="0" dirty="0" smtClean="0">
              <a:solidFill>
                <a:srgbClr val="0000FF"/>
              </a:solidFill>
              <a:latin typeface="+mn-lt"/>
              <a:cs typeface="+mn-cs"/>
            </a:endParaRPr>
          </a:p>
          <a:p>
            <a:pPr marL="624078" indent="-514350" algn="just" eaLnBrk="0" hangingPunct="0">
              <a:spcBef>
                <a:spcPct val="20000"/>
              </a:spcBef>
              <a:buClr>
                <a:schemeClr val="hlink"/>
              </a:buClr>
              <a:defRPr/>
            </a:pPr>
            <a:endParaRPr lang="en-AU" sz="24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900752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Studies on heavy rainfall in Central Vietnam</a:t>
            </a:r>
            <a:endParaRPr lang="en-US" sz="2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066800"/>
            <a:ext cx="54864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Case 4: Heavy rainfall amount on the 2-Nov-1999 due to combination of  CF and ITCZ</a:t>
            </a:r>
            <a:endParaRPr lang="en-US" sz="2800" b="1" dirty="0">
              <a:solidFill>
                <a:srgbClr val="FFFF00"/>
              </a:solidFill>
              <a:latin typeface="+mj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4648200" y="4191000"/>
            <a:ext cx="4191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 On 850 </a:t>
            </a:r>
            <a:r>
              <a:rPr lang="en-US" sz="2400" dirty="0" err="1" smtClean="0"/>
              <a:t>hPa</a:t>
            </a:r>
            <a:r>
              <a:rPr lang="en-US" sz="2400" dirty="0" smtClean="0"/>
              <a:t>, </a:t>
            </a:r>
            <a:r>
              <a:rPr lang="en-US" sz="2400" dirty="0" err="1" smtClean="0"/>
              <a:t>Siberi</a:t>
            </a:r>
            <a:r>
              <a:rPr lang="en-US" sz="2400" dirty="0" smtClean="0"/>
              <a:t> high pressure extend to Central Vietnam</a:t>
            </a:r>
          </a:p>
          <a:p>
            <a:r>
              <a:rPr lang="en-US" sz="2400" dirty="0" smtClean="0"/>
              <a:t>NE monsoon</a:t>
            </a:r>
          </a:p>
          <a:p>
            <a:pPr>
              <a:buFontTx/>
              <a:buChar char="-"/>
            </a:pPr>
            <a:r>
              <a:rPr lang="en-US" sz="2400" dirty="0" smtClean="0"/>
              <a:t> On 700 </a:t>
            </a:r>
            <a:r>
              <a:rPr lang="en-US" sz="2400" dirty="0" err="1" smtClean="0"/>
              <a:t>hPa</a:t>
            </a:r>
            <a:r>
              <a:rPr lang="en-US" sz="2400" dirty="0" smtClean="0"/>
              <a:t>, Pacific ocean subtropical high pressure  extend to Central Vietnam </a:t>
            </a:r>
            <a:endParaRPr lang="en-US" sz="2400" dirty="0"/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152400" y="1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Case 4: </a:t>
            </a:r>
            <a:r>
              <a:rPr lang="en-US" sz="2800" b="1" dirty="0" err="1" smtClean="0">
                <a:solidFill>
                  <a:srgbClr val="FFFF00"/>
                </a:solidFill>
                <a:latin typeface="+mj-lt"/>
              </a:rPr>
              <a:t>Geopotential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 Height on the 2-Nov-1999 caused by CF and ITCZ</a:t>
            </a:r>
          </a:p>
          <a:p>
            <a:pPr algn="ctr"/>
            <a:endParaRPr lang="en-US" sz="28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0" y="914400"/>
            <a:ext cx="4495800" cy="3048000"/>
            <a:chOff x="0" y="914400"/>
            <a:chExt cx="4495800" cy="3048000"/>
          </a:xfrm>
        </p:grpSpPr>
        <p:pic>
          <p:nvPicPr>
            <p:cNvPr id="2050" name="Picture 2" descr="D:\CSIRO oct2012\Paper\reextremerainfalltable\hinh the\bd Presure-hgt 2\91-2001\99\1-11\hgt 2-11-1999-850.png"/>
            <p:cNvPicPr>
              <a:picLocks noChangeAspect="1" noChangeArrowheads="1"/>
            </p:cNvPicPr>
            <p:nvPr/>
          </p:nvPicPr>
          <p:blipFill>
            <a:blip r:embed="rId2"/>
            <a:srcRect l="19295" t="16667" r="16883" b="16667"/>
            <a:stretch>
              <a:fillRect/>
            </a:stretch>
          </p:blipFill>
          <p:spPr bwMode="auto">
            <a:xfrm>
              <a:off x="0" y="914400"/>
              <a:ext cx="4495800" cy="3048000"/>
            </a:xfrm>
            <a:prstGeom prst="rect">
              <a:avLst/>
            </a:prstGeom>
            <a:noFill/>
          </p:spPr>
        </p:pic>
        <p:sp>
          <p:nvSpPr>
            <p:cNvPr id="11" name="TextBox 10"/>
            <p:cNvSpPr txBox="1"/>
            <p:nvPr/>
          </p:nvSpPr>
          <p:spPr>
            <a:xfrm>
              <a:off x="457200" y="11430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850 </a:t>
              </a:r>
              <a:r>
                <a:rPr lang="en-US" b="1" dirty="0" err="1" smtClean="0">
                  <a:solidFill>
                    <a:srgbClr val="000000"/>
                  </a:solidFill>
                </a:rPr>
                <a:t>hPa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15"/>
          <p:cNvGrpSpPr/>
          <p:nvPr/>
        </p:nvGrpSpPr>
        <p:grpSpPr>
          <a:xfrm>
            <a:off x="111456" y="4038600"/>
            <a:ext cx="4384344" cy="2819400"/>
            <a:chOff x="111456" y="4038600"/>
            <a:chExt cx="4384344" cy="2819400"/>
          </a:xfrm>
        </p:grpSpPr>
        <p:pic>
          <p:nvPicPr>
            <p:cNvPr id="2052" name="Picture 4" descr="D:\CSIRO oct2012\Paper\reextremerainfalltable\hinh the\bd Presure-hgt 2\91-2001\99\1-11\hgt 2-11-1999-500.png"/>
            <p:cNvPicPr>
              <a:picLocks noChangeAspect="1" noChangeArrowheads="1"/>
            </p:cNvPicPr>
            <p:nvPr/>
          </p:nvPicPr>
          <p:blipFill>
            <a:blip r:embed="rId3"/>
            <a:srcRect l="19876" t="16371" r="17184" b="17155"/>
            <a:stretch>
              <a:fillRect/>
            </a:stretch>
          </p:blipFill>
          <p:spPr bwMode="auto">
            <a:xfrm>
              <a:off x="111456" y="4038600"/>
              <a:ext cx="4384344" cy="2819400"/>
            </a:xfrm>
            <a:prstGeom prst="rect">
              <a:avLst/>
            </a:prstGeom>
            <a:noFill/>
          </p:spPr>
        </p:pic>
        <p:sp>
          <p:nvSpPr>
            <p:cNvPr id="12" name="TextBox 11"/>
            <p:cNvSpPr txBox="1"/>
            <p:nvPr/>
          </p:nvSpPr>
          <p:spPr>
            <a:xfrm>
              <a:off x="457200" y="44196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500 </a:t>
              </a:r>
              <a:r>
                <a:rPr lang="en-US" b="1" dirty="0" err="1" smtClean="0">
                  <a:solidFill>
                    <a:srgbClr val="000000"/>
                  </a:solidFill>
                </a:rPr>
                <a:t>hPa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Group 13"/>
          <p:cNvGrpSpPr/>
          <p:nvPr/>
        </p:nvGrpSpPr>
        <p:grpSpPr>
          <a:xfrm>
            <a:off x="4648200" y="914400"/>
            <a:ext cx="4267200" cy="3048000"/>
            <a:chOff x="4648200" y="914400"/>
            <a:chExt cx="4267200" cy="3048000"/>
          </a:xfrm>
        </p:grpSpPr>
        <p:pic>
          <p:nvPicPr>
            <p:cNvPr id="2051" name="Picture 3" descr="D:\CSIRO oct2012\Paper\reextremerainfalltable\hinh the\bd Presure-hgt 2\91-2001\99\1-11\hgt 2-11-1999-700.png"/>
            <p:cNvPicPr>
              <a:picLocks noChangeAspect="1" noChangeArrowheads="1"/>
            </p:cNvPicPr>
            <p:nvPr/>
          </p:nvPicPr>
          <p:blipFill>
            <a:blip r:embed="rId4"/>
            <a:srcRect l="19355" t="16667" r="18433" b="16667"/>
            <a:stretch>
              <a:fillRect/>
            </a:stretch>
          </p:blipFill>
          <p:spPr bwMode="auto">
            <a:xfrm>
              <a:off x="4648200" y="914400"/>
              <a:ext cx="4267200" cy="3048000"/>
            </a:xfrm>
            <a:prstGeom prst="rect">
              <a:avLst/>
            </a:prstGeom>
            <a:noFill/>
          </p:spPr>
        </p:pic>
        <p:sp>
          <p:nvSpPr>
            <p:cNvPr id="13" name="TextBox 12"/>
            <p:cNvSpPr txBox="1"/>
            <p:nvPr/>
          </p:nvSpPr>
          <p:spPr>
            <a:xfrm>
              <a:off x="5105400" y="12954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0000"/>
                  </a:solidFill>
                </a:rPr>
                <a:t>700 </a:t>
              </a:r>
              <a:r>
                <a:rPr lang="en-US" b="1" dirty="0" err="1" smtClean="0">
                  <a:solidFill>
                    <a:srgbClr val="000000"/>
                  </a:solidFill>
                </a:rPr>
                <a:t>hPa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17" name="Right Arrow 16"/>
          <p:cNvSpPr/>
          <p:nvPr/>
        </p:nvSpPr>
        <p:spPr>
          <a:xfrm>
            <a:off x="7467600" y="4648200"/>
            <a:ext cx="1524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1815152" y="2497540"/>
            <a:ext cx="873457" cy="272956"/>
          </a:xfrm>
          <a:custGeom>
            <a:avLst/>
            <a:gdLst>
              <a:gd name="connsiteX0" fmla="*/ 0 w 873457"/>
              <a:gd name="connsiteY0" fmla="*/ 0 h 272956"/>
              <a:gd name="connsiteX1" fmla="*/ 204717 w 873457"/>
              <a:gd name="connsiteY1" fmla="*/ 150126 h 272956"/>
              <a:gd name="connsiteX2" fmla="*/ 382138 w 873457"/>
              <a:gd name="connsiteY2" fmla="*/ 177421 h 272956"/>
              <a:gd name="connsiteX3" fmla="*/ 573206 w 873457"/>
              <a:gd name="connsiteY3" fmla="*/ 232012 h 272956"/>
              <a:gd name="connsiteX4" fmla="*/ 709684 w 873457"/>
              <a:gd name="connsiteY4" fmla="*/ 259308 h 272956"/>
              <a:gd name="connsiteX5" fmla="*/ 873457 w 873457"/>
              <a:gd name="connsiteY5" fmla="*/ 272956 h 27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73457" h="272956">
                <a:moveTo>
                  <a:pt x="0" y="0"/>
                </a:moveTo>
                <a:cubicBezTo>
                  <a:pt x="70513" y="60278"/>
                  <a:pt x="141027" y="120556"/>
                  <a:pt x="204717" y="150126"/>
                </a:cubicBezTo>
                <a:cubicBezTo>
                  <a:pt x="268407" y="179696"/>
                  <a:pt x="320723" y="163773"/>
                  <a:pt x="382138" y="177421"/>
                </a:cubicBezTo>
                <a:cubicBezTo>
                  <a:pt x="443553" y="191069"/>
                  <a:pt x="518615" y="218364"/>
                  <a:pt x="573206" y="232012"/>
                </a:cubicBezTo>
                <a:cubicBezTo>
                  <a:pt x="627797" y="245660"/>
                  <a:pt x="659642" y="252484"/>
                  <a:pt x="709684" y="259308"/>
                </a:cubicBezTo>
                <a:cubicBezTo>
                  <a:pt x="759726" y="266132"/>
                  <a:pt x="816591" y="269544"/>
                  <a:pt x="873457" y="272956"/>
                </a:cubicBezTo>
              </a:path>
            </a:pathLst>
          </a:cu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09800" y="1905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2095500" y="2373004"/>
            <a:ext cx="304800" cy="2286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CSIRO oct2012\Paper\reextremerainfalltable\hinh the\ket qua phan tich\91 - 2001 - da phan tich\1 - 11 - 99 KKL ket hop ITCZ noi voi TC ok\wind_2_NOV_199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04862"/>
            <a:ext cx="10429876" cy="6053138"/>
          </a:xfrm>
          <a:prstGeom prst="rect">
            <a:avLst/>
          </a:prstGeom>
          <a:noFill/>
        </p:spPr>
      </p:pic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381000" y="0"/>
            <a:ext cx="8458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Case 4: </a:t>
            </a:r>
            <a:r>
              <a:rPr lang="en-US" sz="2400" b="1" dirty="0" smtClean="0">
                <a:solidFill>
                  <a:srgbClr val="FFFF00"/>
                </a:solidFill>
                <a:latin typeface="+mj-lt"/>
              </a:rPr>
              <a:t>Wind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 at 1000, 850, 700 and 500 </a:t>
            </a:r>
            <a:r>
              <a:rPr lang="en-US" sz="2400" b="1" dirty="0" err="1" smtClean="0">
                <a:solidFill>
                  <a:srgbClr val="FFFF00"/>
                </a:solidFill>
                <a:latin typeface="Calibri" pitchFamily="34" charset="0"/>
              </a:rPr>
              <a:t>hPa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 on the  2-Nov-1999 </a:t>
            </a:r>
            <a:r>
              <a:rPr lang="en-US" sz="2400" b="1" dirty="0" err="1" smtClean="0">
                <a:solidFill>
                  <a:srgbClr val="FFFF00"/>
                </a:solidFill>
                <a:latin typeface="Calibri" pitchFamily="34" charset="0"/>
              </a:rPr>
              <a:t>bcaused</a:t>
            </a:r>
            <a:r>
              <a:rPr lang="en-US" sz="2400" b="1" dirty="0" smtClean="0">
                <a:solidFill>
                  <a:srgbClr val="FFFF00"/>
                </a:solidFill>
                <a:latin typeface="Calibri" pitchFamily="34" charset="0"/>
              </a:rPr>
              <a:t> by CF and ITCZ</a:t>
            </a:r>
            <a:endParaRPr lang="en-US" sz="24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842448" y="1676400"/>
            <a:ext cx="2348552" cy="1131624"/>
            <a:chOff x="1905000" y="1306776"/>
            <a:chExt cx="2348552" cy="1131624"/>
          </a:xfrm>
        </p:grpSpPr>
        <p:sp>
          <p:nvSpPr>
            <p:cNvPr id="6" name="Arc 5"/>
            <p:cNvSpPr/>
            <p:nvPr/>
          </p:nvSpPr>
          <p:spPr>
            <a:xfrm>
              <a:off x="1905000" y="1828800"/>
              <a:ext cx="609600" cy="609600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TextBox 20"/>
            <p:cNvSpPr txBox="1">
              <a:spLocks noChangeArrowheads="1"/>
            </p:cNvSpPr>
            <p:nvPr/>
          </p:nvSpPr>
          <p:spPr bwMode="auto">
            <a:xfrm>
              <a:off x="3034352" y="1306776"/>
              <a:ext cx="1219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0000FF"/>
                  </a:solidFill>
                  <a:latin typeface="Calibri" pitchFamily="34" charset="0"/>
                </a:rPr>
                <a:t>NE wind</a:t>
              </a:r>
              <a:r>
                <a:rPr lang="en-US" dirty="0">
                  <a:solidFill>
                    <a:srgbClr val="0000FF"/>
                  </a:solidFill>
                  <a:latin typeface="Calibri" pitchFamily="34" charset="0"/>
                </a:rPr>
                <a:t> </a:t>
              </a:r>
            </a:p>
          </p:txBody>
        </p:sp>
      </p:grpSp>
      <p:sp>
        <p:nvSpPr>
          <p:cNvPr id="8" name="Freeform 7"/>
          <p:cNvSpPr/>
          <p:nvPr/>
        </p:nvSpPr>
        <p:spPr>
          <a:xfrm>
            <a:off x="2119952" y="5859440"/>
            <a:ext cx="914400" cy="158750"/>
          </a:xfrm>
          <a:custGeom>
            <a:avLst/>
            <a:gdLst>
              <a:gd name="connsiteX0" fmla="*/ 914400 w 914400"/>
              <a:gd name="connsiteY0" fmla="*/ 135466 h 158044"/>
              <a:gd name="connsiteX1" fmla="*/ 575734 w 914400"/>
              <a:gd name="connsiteY1" fmla="*/ 146755 h 158044"/>
              <a:gd name="connsiteX2" fmla="*/ 203200 w 914400"/>
              <a:gd name="connsiteY2" fmla="*/ 67733 h 158044"/>
              <a:gd name="connsiteX3" fmla="*/ 0 w 914400"/>
              <a:gd name="connsiteY3" fmla="*/ 0 h 15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158044">
                <a:moveTo>
                  <a:pt x="914400" y="135466"/>
                </a:moveTo>
                <a:cubicBezTo>
                  <a:pt x="804333" y="146755"/>
                  <a:pt x="694267" y="158044"/>
                  <a:pt x="575734" y="146755"/>
                </a:cubicBezTo>
                <a:cubicBezTo>
                  <a:pt x="457201" y="135466"/>
                  <a:pt x="299156" y="92192"/>
                  <a:pt x="203200" y="67733"/>
                </a:cubicBezTo>
                <a:cubicBezTo>
                  <a:pt x="107244" y="43274"/>
                  <a:pt x="53622" y="21637"/>
                  <a:pt x="0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6193808" y="2833048"/>
            <a:ext cx="914400" cy="158750"/>
          </a:xfrm>
          <a:custGeom>
            <a:avLst/>
            <a:gdLst>
              <a:gd name="connsiteX0" fmla="*/ 914400 w 914400"/>
              <a:gd name="connsiteY0" fmla="*/ 135466 h 158044"/>
              <a:gd name="connsiteX1" fmla="*/ 575734 w 914400"/>
              <a:gd name="connsiteY1" fmla="*/ 146755 h 158044"/>
              <a:gd name="connsiteX2" fmla="*/ 203200 w 914400"/>
              <a:gd name="connsiteY2" fmla="*/ 67733 h 158044"/>
              <a:gd name="connsiteX3" fmla="*/ 0 w 914400"/>
              <a:gd name="connsiteY3" fmla="*/ 0 h 15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158044">
                <a:moveTo>
                  <a:pt x="914400" y="135466"/>
                </a:moveTo>
                <a:cubicBezTo>
                  <a:pt x="804333" y="146755"/>
                  <a:pt x="694267" y="158044"/>
                  <a:pt x="575734" y="146755"/>
                </a:cubicBezTo>
                <a:cubicBezTo>
                  <a:pt x="457201" y="135466"/>
                  <a:pt x="299156" y="92192"/>
                  <a:pt x="203200" y="67733"/>
                </a:cubicBezTo>
                <a:cubicBezTo>
                  <a:pt x="107244" y="43274"/>
                  <a:pt x="53622" y="21637"/>
                  <a:pt x="0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6330288" y="5859440"/>
            <a:ext cx="914400" cy="158750"/>
          </a:xfrm>
          <a:custGeom>
            <a:avLst/>
            <a:gdLst>
              <a:gd name="connsiteX0" fmla="*/ 914400 w 914400"/>
              <a:gd name="connsiteY0" fmla="*/ 135466 h 158044"/>
              <a:gd name="connsiteX1" fmla="*/ 575734 w 914400"/>
              <a:gd name="connsiteY1" fmla="*/ 146755 h 158044"/>
              <a:gd name="connsiteX2" fmla="*/ 203200 w 914400"/>
              <a:gd name="connsiteY2" fmla="*/ 67733 h 158044"/>
              <a:gd name="connsiteX3" fmla="*/ 0 w 914400"/>
              <a:gd name="connsiteY3" fmla="*/ 0 h 15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4400" h="158044">
                <a:moveTo>
                  <a:pt x="914400" y="135466"/>
                </a:moveTo>
                <a:cubicBezTo>
                  <a:pt x="804333" y="146755"/>
                  <a:pt x="694267" y="158044"/>
                  <a:pt x="575734" y="146755"/>
                </a:cubicBezTo>
                <a:cubicBezTo>
                  <a:pt x="457201" y="135466"/>
                  <a:pt x="299156" y="92192"/>
                  <a:pt x="203200" y="67733"/>
                </a:cubicBezTo>
                <a:cubicBezTo>
                  <a:pt x="107244" y="43274"/>
                  <a:pt x="53622" y="21637"/>
                  <a:pt x="0" y="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077200" y="1371600"/>
            <a:ext cx="220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On 850 </a:t>
            </a:r>
            <a:r>
              <a:rPr lang="en-US" sz="2400" dirty="0" err="1" smtClean="0"/>
              <a:t>hPa</a:t>
            </a:r>
            <a:r>
              <a:rPr lang="en-US" sz="2400" dirty="0" smtClean="0"/>
              <a:t>, NE trade</a:t>
            </a:r>
            <a:endParaRPr lang="en-US" sz="2400" dirty="0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5867400" y="1752600"/>
            <a:ext cx="1219200" cy="990600"/>
            <a:chOff x="1752600" y="1447800"/>
            <a:chExt cx="1219200" cy="990600"/>
          </a:xfrm>
        </p:grpSpPr>
        <p:sp>
          <p:nvSpPr>
            <p:cNvPr id="13" name="Arc 12"/>
            <p:cNvSpPr/>
            <p:nvPr/>
          </p:nvSpPr>
          <p:spPr>
            <a:xfrm>
              <a:off x="1905000" y="1828800"/>
              <a:ext cx="609600" cy="609600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TextBox 20"/>
            <p:cNvSpPr txBox="1">
              <a:spLocks noChangeArrowheads="1"/>
            </p:cNvSpPr>
            <p:nvPr/>
          </p:nvSpPr>
          <p:spPr bwMode="auto">
            <a:xfrm>
              <a:off x="1752600" y="1447800"/>
              <a:ext cx="12192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Calibri" pitchFamily="34" charset="0"/>
                </a:rPr>
                <a:t>NE </a:t>
              </a:r>
              <a:r>
                <a:rPr lang="en-US" b="1" dirty="0" smtClean="0">
                  <a:solidFill>
                    <a:srgbClr val="FF0000"/>
                  </a:solidFill>
                  <a:latin typeface="Calibri" pitchFamily="34" charset="0"/>
                </a:rPr>
                <a:t>Trade</a:t>
              </a:r>
              <a:r>
                <a:rPr lang="en-US" dirty="0" smtClean="0">
                  <a:latin typeface="Calibri" pitchFamily="34" charset="0"/>
                </a:rPr>
                <a:t> </a:t>
              </a: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16" name="Straight Arrow Connector 15"/>
          <p:cNvCxnSpPr>
            <a:stCxn id="11" idx="1"/>
          </p:cNvCxnSpPr>
          <p:nvPr/>
        </p:nvCxnSpPr>
        <p:spPr>
          <a:xfrm rot="10800000" flipV="1">
            <a:off x="6553200" y="1787098"/>
            <a:ext cx="1524000" cy="651299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67700" y="4572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ITCZ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6705600" y="4953000"/>
            <a:ext cx="1752600" cy="9906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V="1">
            <a:off x="6934200" y="3048000"/>
            <a:ext cx="1524000" cy="15240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2514600" y="2133600"/>
            <a:ext cx="685800" cy="3048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0" y="990600"/>
            <a:ext cx="9144000" cy="5715000"/>
          </a:xfrm>
          <a:prstGeom prst="rect">
            <a:avLst/>
          </a:prstGeom>
        </p:spPr>
        <p:txBody>
          <a:bodyPr/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AutoNum type="arabicParenR"/>
              <a:defRPr/>
            </a:pPr>
            <a:r>
              <a:rPr lang="en-AU" sz="2400" kern="0" dirty="0" smtClean="0">
                <a:solidFill>
                  <a:srgbClr val="0000FF"/>
                </a:solidFill>
                <a:latin typeface="+mn-lt"/>
                <a:cs typeface="+mn-cs"/>
              </a:rPr>
              <a:t>Yokoi and </a:t>
            </a:r>
            <a:r>
              <a:rPr lang="en-AU" sz="2400" kern="0" dirty="0" err="1" smtClean="0">
                <a:solidFill>
                  <a:srgbClr val="0000FF"/>
                </a:solidFill>
                <a:latin typeface="+mn-lt"/>
                <a:cs typeface="+mn-cs"/>
              </a:rPr>
              <a:t>matsumoto</a:t>
            </a:r>
            <a:r>
              <a:rPr lang="en-AU" sz="2400" kern="0" dirty="0" smtClean="0">
                <a:solidFill>
                  <a:srgbClr val="0000FF"/>
                </a:solidFill>
                <a:latin typeface="+mn-lt"/>
                <a:cs typeface="+mn-cs"/>
              </a:rPr>
              <a:t>,</a:t>
            </a:r>
            <a:r>
              <a:rPr lang="en-AU" sz="2400" kern="0" dirty="0" smtClean="0">
                <a:solidFill>
                  <a:srgbClr val="0000FF"/>
                </a:solidFill>
              </a:rPr>
              <a:t> 2008. </a:t>
            </a:r>
            <a:r>
              <a:rPr lang="en-AU" sz="2400" i="1" kern="0" dirty="0" smtClean="0">
                <a:solidFill>
                  <a:srgbClr val="000000"/>
                </a:solidFill>
              </a:rPr>
              <a:t>Collaborative effects of cold surge and tropical depression-type disturbance on heavy rainfall in central </a:t>
            </a:r>
            <a:r>
              <a:rPr lang="en-AU" sz="2400" i="1" kern="0" dirty="0" err="1" smtClean="0">
                <a:solidFill>
                  <a:srgbClr val="000000"/>
                </a:solidFill>
              </a:rPr>
              <a:t>vietnam</a:t>
            </a:r>
            <a:r>
              <a:rPr lang="en-AU" sz="2400" i="1" kern="0" dirty="0" smtClean="0">
                <a:solidFill>
                  <a:srgbClr val="0000FF"/>
                </a:solidFill>
              </a:rPr>
              <a:t>. 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i="1" kern="0" dirty="0" smtClean="0">
                <a:solidFill>
                  <a:srgbClr val="0000FF"/>
                </a:solidFill>
              </a:rPr>
              <a:t>	</a:t>
            </a:r>
            <a:r>
              <a:rPr lang="en-AU" sz="2400" kern="0" dirty="0" smtClean="0">
                <a:solidFill>
                  <a:srgbClr val="000000"/>
                </a:solidFill>
              </a:rPr>
              <a:t>Cold surge and tropical depression disturbance is important for </a:t>
            </a:r>
            <a:r>
              <a:rPr lang="en-AU" sz="2400" kern="0" dirty="0" err="1" smtClean="0">
                <a:solidFill>
                  <a:srgbClr val="000000"/>
                </a:solidFill>
              </a:rPr>
              <a:t>occurence</a:t>
            </a:r>
            <a:r>
              <a:rPr lang="en-AU" sz="2400" kern="0" dirty="0" smtClean="0">
                <a:solidFill>
                  <a:srgbClr val="000000"/>
                </a:solidFill>
              </a:rPr>
              <a:t> of heavy precipitation in central Vietnam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kern="0" dirty="0" smtClean="0">
                <a:solidFill>
                  <a:srgbClr val="0000FF"/>
                </a:solidFill>
                <a:latin typeface="+mn-lt"/>
                <a:cs typeface="+mn-cs"/>
              </a:rPr>
              <a:t>2) Yen, M-C, and </a:t>
            </a:r>
            <a:r>
              <a:rPr lang="en-AU" sz="2400" kern="0" dirty="0" err="1" smtClean="0">
                <a:solidFill>
                  <a:srgbClr val="0000FF"/>
                </a:solidFill>
                <a:latin typeface="+mn-lt"/>
                <a:cs typeface="+mn-cs"/>
              </a:rPr>
              <a:t>Coauthors</a:t>
            </a:r>
            <a:r>
              <a:rPr lang="en-AU" sz="2400" kern="0" dirty="0" smtClean="0">
                <a:solidFill>
                  <a:srgbClr val="0000FF"/>
                </a:solidFill>
                <a:latin typeface="+mn-lt"/>
                <a:cs typeface="+mn-cs"/>
              </a:rPr>
              <a:t>, 2011</a:t>
            </a:r>
            <a:r>
              <a:rPr lang="en-A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. </a:t>
            </a:r>
            <a:r>
              <a:rPr lang="en-AU" sz="2400" i="1" kern="0" dirty="0" err="1" smtClean="0">
                <a:solidFill>
                  <a:srgbClr val="000000"/>
                </a:solidFill>
                <a:latin typeface="+mn-lt"/>
                <a:cs typeface="+mn-cs"/>
              </a:rPr>
              <a:t>Interannual</a:t>
            </a:r>
            <a:r>
              <a:rPr lang="en-AU" sz="2400" i="1" kern="0" dirty="0" smtClean="0">
                <a:solidFill>
                  <a:srgbClr val="000000"/>
                </a:solidFill>
                <a:latin typeface="+mn-lt"/>
                <a:cs typeface="+mn-cs"/>
              </a:rPr>
              <a:t> variation of the Fall rainfall in central Vietnam</a:t>
            </a:r>
            <a:r>
              <a:rPr lang="en-A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. 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	</a:t>
            </a:r>
            <a:r>
              <a:rPr lang="en-AU" sz="2400" kern="0" dirty="0" err="1" smtClean="0">
                <a:solidFill>
                  <a:srgbClr val="000000"/>
                </a:solidFill>
                <a:latin typeface="+mn-lt"/>
                <a:cs typeface="+mn-cs"/>
              </a:rPr>
              <a:t>Interannual</a:t>
            </a:r>
            <a:r>
              <a:rPr lang="en-A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 variation of the fall rainfall in Central Vietnam closely correlation with the SST (Nino 3.4) index.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endParaRPr lang="en-AU" sz="24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85800" y="304800"/>
            <a:ext cx="1893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800" b="1" kern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Overview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990600"/>
            <a:ext cx="8839200" cy="5029200"/>
          </a:xfrm>
          <a:prstGeom prst="rect">
            <a:avLst/>
          </a:prstGeom>
        </p:spPr>
        <p:txBody>
          <a:bodyPr/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kern="0" dirty="0" smtClean="0">
                <a:solidFill>
                  <a:srgbClr val="0000FF"/>
                </a:solidFill>
              </a:rPr>
              <a:t>3) Chen, T-C, and </a:t>
            </a:r>
            <a:r>
              <a:rPr lang="en-AU" sz="2400" kern="0" dirty="0" err="1" smtClean="0">
                <a:solidFill>
                  <a:srgbClr val="0000FF"/>
                </a:solidFill>
              </a:rPr>
              <a:t>coauthors</a:t>
            </a:r>
            <a:r>
              <a:rPr lang="en-AU" sz="2400" kern="0" dirty="0" smtClean="0">
                <a:solidFill>
                  <a:srgbClr val="0000FF"/>
                </a:solidFill>
              </a:rPr>
              <a:t>, 2012. </a:t>
            </a:r>
            <a:r>
              <a:rPr lang="en-AU" sz="2400" i="1" kern="0" dirty="0" err="1" smtClean="0">
                <a:solidFill>
                  <a:srgbClr val="000000"/>
                </a:solidFill>
              </a:rPr>
              <a:t>interannual</a:t>
            </a:r>
            <a:r>
              <a:rPr lang="en-AU" sz="2400" i="1" kern="0" dirty="0" smtClean="0">
                <a:solidFill>
                  <a:srgbClr val="000000"/>
                </a:solidFill>
              </a:rPr>
              <a:t> variation of the late fall rainfall in Central Vietnam</a:t>
            </a:r>
            <a:r>
              <a:rPr lang="en-AU" sz="2400" kern="0" dirty="0" smtClean="0">
                <a:solidFill>
                  <a:srgbClr val="000000"/>
                </a:solidFill>
              </a:rPr>
              <a:t>.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2400" kern="0" dirty="0" smtClean="0">
                <a:solidFill>
                  <a:srgbClr val="000000"/>
                </a:solidFill>
              </a:rPr>
              <a:t>62% of the total rainfall in Central Vietnam during Oct-Nov is contributed by the HRF and only 33% by a cold surge vortex and tropical cyclone combined.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The rainfall maximum in central Vietnam during late fall: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     +  Increase to 174%, when ∆SST (Nino 3.4) index ≤ -0.5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400" kern="0" dirty="0" smtClean="0">
                <a:solidFill>
                  <a:srgbClr val="000000"/>
                </a:solidFill>
                <a:latin typeface="+mn-lt"/>
                <a:cs typeface="+mn-cs"/>
              </a:rPr>
              <a:t>     +  R</a:t>
            </a:r>
            <a:r>
              <a:rPr lang="en-AU" sz="2400" kern="0" dirty="0" smtClean="0">
                <a:solidFill>
                  <a:srgbClr val="000000"/>
                </a:solidFill>
              </a:rPr>
              <a:t>eduction to 52%, when ∆SST (Nino 3.4) index ≥ 0.5</a:t>
            </a:r>
            <a:endParaRPr lang="en-AU" sz="24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28600"/>
            <a:ext cx="1893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800" b="1" kern="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Overview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066800"/>
            <a:ext cx="8229600" cy="4343400"/>
          </a:xfrm>
          <a:prstGeom prst="rect">
            <a:avLst/>
          </a:prstGeom>
        </p:spPr>
        <p:txBody>
          <a:bodyPr/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3200" kern="0" dirty="0" smtClean="0">
                <a:solidFill>
                  <a:srgbClr val="000000"/>
                </a:solidFill>
                <a:latin typeface="+mn-lt"/>
                <a:cs typeface="+mn-cs"/>
              </a:rPr>
              <a:t>APHRODITE rainfall data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3200" kern="0" dirty="0" smtClean="0">
                <a:solidFill>
                  <a:srgbClr val="000000"/>
                </a:solidFill>
                <a:latin typeface="+mn-lt"/>
                <a:cs typeface="+mn-cs"/>
              </a:rPr>
              <a:t>Local observation</a:t>
            </a:r>
            <a:endParaRPr lang="en-AU" sz="3200" kern="0" dirty="0">
              <a:solidFill>
                <a:srgbClr val="000000"/>
              </a:solidFill>
              <a:latin typeface="+mn-lt"/>
              <a:cs typeface="+mn-cs"/>
            </a:endParaRP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3200" kern="0" dirty="0" smtClean="0">
                <a:solidFill>
                  <a:srgbClr val="000000"/>
                </a:solidFill>
              </a:rPr>
              <a:t>Reanalysis data NCEP-R2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3200" kern="0" dirty="0" smtClean="0">
                <a:solidFill>
                  <a:srgbClr val="000000"/>
                </a:solidFill>
              </a:rPr>
              <a:t>Cold front data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3200" kern="0" dirty="0" smtClean="0">
                <a:solidFill>
                  <a:srgbClr val="000000"/>
                </a:solidFill>
              </a:rPr>
              <a:t>Tropical cyclones from UNISYS</a:t>
            </a:r>
            <a:endParaRPr lang="en-AU" sz="3200" kern="0" dirty="0">
              <a:solidFill>
                <a:srgbClr val="000000"/>
              </a:solidFill>
            </a:endParaRP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3200" kern="0" dirty="0">
                <a:solidFill>
                  <a:srgbClr val="000000"/>
                </a:solidFill>
              </a:rPr>
              <a:t>      </a:t>
            </a:r>
            <a:endParaRPr lang="en-AU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228600"/>
            <a:ext cx="335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3600" b="1" kern="0" dirty="0" smtClean="0">
                <a:solidFill>
                  <a:srgbClr val="FFFF00"/>
                </a:solidFill>
              </a:rPr>
              <a:t>1. Data 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1143000"/>
            <a:ext cx="8229600" cy="4419600"/>
          </a:xfrm>
          <a:prstGeom prst="rect">
            <a:avLst/>
          </a:prstGeom>
        </p:spPr>
        <p:txBody>
          <a:bodyPr/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600" kern="0" dirty="0">
                <a:solidFill>
                  <a:srgbClr val="000000"/>
                </a:solidFill>
              </a:rPr>
              <a:t>1) Area average over region (</a:t>
            </a:r>
            <a:r>
              <a:rPr lang="en-AU" sz="2600" kern="0" dirty="0" smtClean="0">
                <a:solidFill>
                  <a:srgbClr val="000000"/>
                </a:solidFill>
              </a:rPr>
              <a:t>106-110</a:t>
            </a:r>
            <a:r>
              <a:rPr lang="en-US" sz="2600" baseline="30000" dirty="0" smtClean="0">
                <a:solidFill>
                  <a:srgbClr val="000000"/>
                </a:solidFill>
              </a:rPr>
              <a:t>0</a:t>
            </a:r>
            <a:r>
              <a:rPr lang="en-AU" sz="2600" kern="0" dirty="0" smtClean="0">
                <a:solidFill>
                  <a:srgbClr val="000000"/>
                </a:solidFill>
              </a:rPr>
              <a:t>E, 12-19</a:t>
            </a:r>
            <a:r>
              <a:rPr lang="en-US" sz="2600" baseline="30000" dirty="0" smtClean="0">
                <a:solidFill>
                  <a:srgbClr val="000000"/>
                </a:solidFill>
              </a:rPr>
              <a:t>0 </a:t>
            </a:r>
            <a:r>
              <a:rPr lang="en-AU" sz="2600" kern="0" dirty="0" smtClean="0">
                <a:solidFill>
                  <a:srgbClr val="000000"/>
                </a:solidFill>
              </a:rPr>
              <a:t>N</a:t>
            </a:r>
            <a:r>
              <a:rPr lang="en-AU" sz="2600" kern="0" dirty="0">
                <a:solidFill>
                  <a:srgbClr val="000000"/>
                </a:solidFill>
              </a:rPr>
              <a:t>) APHRODITE daily rainfall </a:t>
            </a:r>
            <a:r>
              <a:rPr lang="en-AU" sz="2600" kern="0" dirty="0" smtClean="0">
                <a:solidFill>
                  <a:srgbClr val="000000"/>
                </a:solidFill>
              </a:rPr>
              <a:t>(</a:t>
            </a:r>
            <a:r>
              <a:rPr lang="en-AU" sz="2600" kern="0" dirty="0">
                <a:solidFill>
                  <a:srgbClr val="000000"/>
                </a:solidFill>
              </a:rPr>
              <a:t>1979-2001)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600" kern="0" dirty="0">
                <a:solidFill>
                  <a:srgbClr val="000000"/>
                </a:solidFill>
                <a:latin typeface="+mn-lt"/>
                <a:cs typeface="+mn-cs"/>
              </a:rPr>
              <a:t>2) Sort this time series in ascending order and took top </a:t>
            </a:r>
            <a:r>
              <a:rPr lang="en-AU" sz="2600" kern="0" dirty="0" smtClean="0">
                <a:solidFill>
                  <a:srgbClr val="000000"/>
                </a:solidFill>
                <a:latin typeface="+mn-lt"/>
                <a:cs typeface="+mn-cs"/>
              </a:rPr>
              <a:t>1%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600" kern="0" dirty="0" smtClean="0">
                <a:solidFill>
                  <a:srgbClr val="000000"/>
                </a:solidFill>
              </a:rPr>
              <a:t>3</a:t>
            </a:r>
            <a:r>
              <a:rPr lang="en-AU" sz="2600" kern="0" dirty="0">
                <a:solidFill>
                  <a:srgbClr val="000000"/>
                </a:solidFill>
              </a:rPr>
              <a:t>) Based on step 2 and synoptic charts, determine which days that heavy rainfall </a:t>
            </a:r>
            <a:r>
              <a:rPr lang="en-AU" sz="2600" kern="0" dirty="0" smtClean="0">
                <a:solidFill>
                  <a:srgbClr val="000000"/>
                </a:solidFill>
              </a:rPr>
              <a:t>caused by: 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2600" kern="0" dirty="0" smtClean="0">
                <a:solidFill>
                  <a:srgbClr val="000000"/>
                </a:solidFill>
              </a:rPr>
              <a:t>Tropical cyclone (TC), ITCZ 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2600" kern="0" dirty="0" smtClean="0">
                <a:solidFill>
                  <a:srgbClr val="000000"/>
                </a:solidFill>
              </a:rPr>
              <a:t>Cold Front (CF),  CF+ easterly wind aloft (CF+EW)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r>
              <a:rPr lang="en-AU" sz="2600" kern="0" dirty="0" smtClean="0">
                <a:solidFill>
                  <a:srgbClr val="000000"/>
                </a:solidFill>
              </a:rPr>
              <a:t>CF+ TC and ITCZ</a:t>
            </a:r>
            <a:endParaRPr lang="en-AU" sz="2600" kern="0" dirty="0">
              <a:solidFill>
                <a:srgbClr val="000000"/>
              </a:solidFill>
            </a:endParaRP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600" kern="0" dirty="0">
                <a:solidFill>
                  <a:srgbClr val="FF0000"/>
                </a:solidFill>
                <a:latin typeface="+mn-lt"/>
                <a:cs typeface="+mn-cs"/>
              </a:rPr>
              <a:t>4) Composites of meteorological variables based on step </a:t>
            </a:r>
            <a:r>
              <a:rPr lang="en-AU" sz="2600" kern="0" dirty="0" smtClean="0">
                <a:solidFill>
                  <a:srgbClr val="FF0000"/>
                </a:solidFill>
                <a:latin typeface="+mn-lt"/>
                <a:cs typeface="+mn-cs"/>
              </a:rPr>
              <a:t>3 (not yet to be done)</a:t>
            </a:r>
            <a:endParaRPr lang="en-AU" sz="2600" kern="0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2600" kern="0" dirty="0">
                <a:solidFill>
                  <a:srgbClr val="000000"/>
                </a:solidFill>
                <a:latin typeface="+mn-lt"/>
                <a:cs typeface="+mn-cs"/>
              </a:rPr>
              <a:t> </a:t>
            </a:r>
          </a:p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buFontTx/>
              <a:buChar char="-"/>
              <a:defRPr/>
            </a:pPr>
            <a:endParaRPr lang="en-AU" sz="26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304800"/>
            <a:ext cx="44958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3200" b="1" kern="0" dirty="0" smtClean="0">
                <a:solidFill>
                  <a:srgbClr val="FFFF00"/>
                </a:solidFill>
              </a:rPr>
              <a:t>2. </a:t>
            </a:r>
            <a:r>
              <a:rPr lang="en-AU" sz="3200" b="1" kern="0" dirty="0">
                <a:solidFill>
                  <a:srgbClr val="FFFF00"/>
                </a:solidFill>
              </a:rPr>
              <a:t>Methodology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3733800" y="457200"/>
          <a:ext cx="54102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4953000" y="914400"/>
            <a:ext cx="2057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 smtClean="0"/>
              <a:t>MAY TO NOV</a:t>
            </a:r>
            <a:endParaRPr lang="en-US" sz="1400" b="1" dirty="0"/>
          </a:p>
        </p:txBody>
      </p:sp>
      <p:grpSp>
        <p:nvGrpSpPr>
          <p:cNvPr id="11" name="Group 10"/>
          <p:cNvGrpSpPr/>
          <p:nvPr/>
        </p:nvGrpSpPr>
        <p:grpSpPr>
          <a:xfrm>
            <a:off x="3733800" y="4874528"/>
            <a:ext cx="5382904" cy="2188192"/>
            <a:chOff x="152400" y="3962400"/>
            <a:chExt cx="4572000" cy="2667000"/>
          </a:xfrm>
        </p:grpSpPr>
        <p:graphicFrame>
          <p:nvGraphicFramePr>
            <p:cNvPr id="6" name="Chart 5"/>
            <p:cNvGraphicFramePr/>
            <p:nvPr/>
          </p:nvGraphicFramePr>
          <p:xfrm>
            <a:off x="152400" y="3962400"/>
            <a:ext cx="4572000" cy="2667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8199" name="TextBox 9"/>
            <p:cNvSpPr txBox="1">
              <a:spLocks noChangeArrowheads="1"/>
            </p:cNvSpPr>
            <p:nvPr/>
          </p:nvSpPr>
          <p:spPr bwMode="auto">
            <a:xfrm>
              <a:off x="951319" y="4148147"/>
              <a:ext cx="1676400" cy="414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 smtClean="0"/>
                <a:t>AUG to DEC</a:t>
              </a:r>
              <a:endParaRPr lang="en-US" sz="1400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657600" y="2705672"/>
            <a:ext cx="5445456" cy="2438400"/>
            <a:chOff x="4724400" y="1066800"/>
            <a:chExt cx="4267200" cy="2743200"/>
          </a:xfrm>
        </p:grpSpPr>
        <p:graphicFrame>
          <p:nvGraphicFramePr>
            <p:cNvPr id="5" name="Chart 4"/>
            <p:cNvGraphicFramePr/>
            <p:nvPr/>
          </p:nvGraphicFramePr>
          <p:xfrm>
            <a:off x="4724400" y="1066800"/>
            <a:ext cx="42672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8200" name="TextBox 10"/>
            <p:cNvSpPr txBox="1">
              <a:spLocks noChangeArrowheads="1"/>
            </p:cNvSpPr>
            <p:nvPr/>
          </p:nvSpPr>
          <p:spPr bwMode="auto">
            <a:xfrm>
              <a:off x="5454665" y="1323975"/>
              <a:ext cx="1676400" cy="443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 smtClean="0"/>
                <a:t>AUG to DEC</a:t>
              </a:r>
              <a:endParaRPr lang="en-US" sz="1400" b="1" dirty="0"/>
            </a:p>
          </p:txBody>
        </p:sp>
      </p:grpSp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1143000"/>
            <a:ext cx="350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" name="Straight Arrow Connector 14"/>
          <p:cNvCxnSpPr/>
          <p:nvPr/>
        </p:nvCxnSpPr>
        <p:spPr>
          <a:xfrm rot="10800000">
            <a:off x="2209800" y="4343400"/>
            <a:ext cx="2590800" cy="990600"/>
          </a:xfrm>
          <a:prstGeom prst="straightConnector1">
            <a:avLst/>
          </a:prstGeom>
          <a:ln w="2222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2109720" y="3429000"/>
            <a:ext cx="2843280" cy="214952"/>
          </a:xfrm>
          <a:prstGeom prst="straightConnector1">
            <a:avLst/>
          </a:prstGeom>
          <a:ln w="2222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562672" y="1447800"/>
            <a:ext cx="3390328" cy="1207824"/>
          </a:xfrm>
          <a:prstGeom prst="straightConnector1">
            <a:avLst/>
          </a:prstGeom>
          <a:ln w="2222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8"/>
          <p:cNvSpPr txBox="1">
            <a:spLocks noChangeArrowheads="1"/>
          </p:cNvSpPr>
          <p:nvPr/>
        </p:nvSpPr>
        <p:spPr bwMode="auto">
          <a:xfrm>
            <a:off x="5029200" y="1219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THANH HOA </a:t>
            </a:r>
            <a:endParaRPr lang="en-US" sz="1200" b="1" dirty="0"/>
          </a:p>
        </p:txBody>
      </p:sp>
      <p:sp>
        <p:nvSpPr>
          <p:cNvPr id="19" name="Rectangle 18"/>
          <p:cNvSpPr/>
          <p:nvPr/>
        </p:nvSpPr>
        <p:spPr>
          <a:xfrm>
            <a:off x="0" y="152400"/>
            <a:ext cx="44958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3200" b="1" kern="0" dirty="0" smtClean="0">
                <a:solidFill>
                  <a:srgbClr val="FFFF00"/>
                </a:solidFill>
              </a:rPr>
              <a:t>3. Primarily Results </a:t>
            </a:r>
            <a:endParaRPr lang="en-AU" sz="3200" b="1" kern="0" dirty="0">
              <a:solidFill>
                <a:srgbClr val="FFFF00"/>
              </a:solidFill>
            </a:endParaRPr>
          </a:p>
        </p:txBody>
      </p:sp>
      <p:sp>
        <p:nvSpPr>
          <p:cNvPr id="20" name="TextBox 8"/>
          <p:cNvSpPr txBox="1">
            <a:spLocks noChangeArrowheads="1"/>
          </p:cNvSpPr>
          <p:nvPr/>
        </p:nvSpPr>
        <p:spPr bwMode="auto">
          <a:xfrm>
            <a:off x="4876800" y="32004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HUE</a:t>
            </a:r>
            <a:endParaRPr lang="en-US" sz="1200" b="1" dirty="0"/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4876800" y="5410200"/>
            <a:ext cx="1219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b="1" dirty="0" smtClean="0"/>
              <a:t>THATRANG</a:t>
            </a:r>
            <a:endParaRPr lang="en-US" sz="1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Placeholder 3"/>
          <p:cNvGraphicFramePr>
            <a:graphicFrameLocks noGrp="1"/>
          </p:cNvGraphicFramePr>
          <p:nvPr>
            <p:ph type="tbl" idx="1"/>
          </p:nvPr>
        </p:nvGraphicFramePr>
        <p:xfrm>
          <a:off x="2895600" y="1066800"/>
          <a:ext cx="62484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1447800"/>
            <a:ext cx="251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dirty="0" smtClean="0">
                <a:solidFill>
                  <a:srgbClr val="000000"/>
                </a:solidFill>
              </a:rPr>
              <a:t> Heavy rainfall occurs from May to Dec</a:t>
            </a:r>
          </a:p>
          <a:p>
            <a:pPr>
              <a:buFontTx/>
              <a:buChar char="-"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FontTx/>
              <a:buChar char="-"/>
            </a:pP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but peak occurs from Oct to Nov and contributed around 65%  to day total of the heavy rainfall </a:t>
            </a:r>
          </a:p>
          <a:p>
            <a:pPr>
              <a:buFontTx/>
              <a:buChar char="-"/>
            </a:pP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2400"/>
            <a:ext cx="44958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3200" b="1" kern="0" dirty="0">
                <a:solidFill>
                  <a:srgbClr val="FFFF00"/>
                </a:solidFill>
              </a:rPr>
              <a:t>3</a:t>
            </a:r>
            <a:r>
              <a:rPr lang="en-AU" sz="3200" b="1" kern="0" dirty="0" smtClean="0">
                <a:solidFill>
                  <a:srgbClr val="FFFF00"/>
                </a:solidFill>
              </a:rPr>
              <a:t>. Primarily Results </a:t>
            </a:r>
            <a:endParaRPr lang="en-AU" sz="3200" b="1" kern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6992" y="1053152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CASE STUDIES OF HEAVY RAINFALL CAUSED BY TC, CF&amp;EW AND CF+TC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Case 1: </a:t>
            </a:r>
            <a:r>
              <a:rPr lang="en-US" sz="2800" dirty="0" smtClean="0">
                <a:solidFill>
                  <a:srgbClr val="000000"/>
                </a:solidFill>
              </a:rPr>
              <a:t>Tropical cyclone (TC) on 27</a:t>
            </a:r>
            <a:r>
              <a:rPr lang="en-US" sz="280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dirty="0" smtClean="0">
                <a:solidFill>
                  <a:srgbClr val="000000"/>
                </a:solidFill>
              </a:rPr>
              <a:t> Jun 1992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Case 2</a:t>
            </a:r>
            <a:r>
              <a:rPr lang="en-US" sz="2800" dirty="0" smtClean="0">
                <a:solidFill>
                  <a:srgbClr val="000000"/>
                </a:solidFill>
              </a:rPr>
              <a:t>: Combination of Cold front and easterly wind aloft (CF+EW) on 22</a:t>
            </a:r>
            <a:r>
              <a:rPr lang="en-US" sz="280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dirty="0" smtClean="0">
                <a:solidFill>
                  <a:srgbClr val="000000"/>
                </a:solidFill>
              </a:rPr>
              <a:t> Oct 1991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Case 3: </a:t>
            </a:r>
            <a:r>
              <a:rPr lang="en-US" sz="2800" dirty="0" smtClean="0">
                <a:solidFill>
                  <a:srgbClr val="000000"/>
                </a:solidFill>
              </a:rPr>
              <a:t>Combination of Cold front and TC on 22</a:t>
            </a:r>
            <a:r>
              <a:rPr lang="en-US" sz="2800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dirty="0" smtClean="0">
                <a:solidFill>
                  <a:srgbClr val="000000"/>
                </a:solidFill>
              </a:rPr>
              <a:t> Oct 1986</a:t>
            </a:r>
          </a:p>
          <a:p>
            <a:endParaRPr lang="en-AU" sz="2800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4343400"/>
            <a:ext cx="7239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0000"/>
                </a:solidFill>
              </a:rPr>
              <a:t>We will investigate </a:t>
            </a:r>
          </a:p>
          <a:p>
            <a:pPr>
              <a:defRPr/>
            </a:pPr>
            <a:endParaRPr lang="en-US" sz="2400" dirty="0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</a:rPr>
              <a:t>Rainfall 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400" dirty="0" err="1" smtClean="0">
                <a:solidFill>
                  <a:srgbClr val="000000"/>
                </a:solidFill>
              </a:rPr>
              <a:t>Geopotential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height and wind at 1000, 850, 700 and 500 </a:t>
            </a:r>
            <a:r>
              <a:rPr lang="en-US" sz="2400" dirty="0" err="1">
                <a:solidFill>
                  <a:srgbClr val="000000"/>
                </a:solidFill>
              </a:rPr>
              <a:t>hPa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</a:rPr>
              <a:t>Surface </a:t>
            </a:r>
            <a:r>
              <a:rPr lang="en-US" sz="2400" dirty="0" smtClean="0">
                <a:solidFill>
                  <a:srgbClr val="000000"/>
                </a:solidFill>
              </a:rPr>
              <a:t>pressure,…</a:t>
            </a:r>
            <a:endParaRPr lang="en-US" sz="2400" dirty="0">
              <a:solidFill>
                <a:srgbClr val="000000"/>
              </a:solidFill>
            </a:endParaRPr>
          </a:p>
          <a:p>
            <a:pPr marL="342900" indent="-342900">
              <a:defRPr/>
            </a:pPr>
            <a:endParaRPr lang="en-AU" sz="24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2400"/>
            <a:ext cx="44958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624078" indent="-514350" eaLnBrk="0" hangingPunct="0"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AU" sz="3200" b="1" kern="0" dirty="0">
                <a:solidFill>
                  <a:srgbClr val="FFFF00"/>
                </a:solidFill>
              </a:rPr>
              <a:t>3</a:t>
            </a:r>
            <a:r>
              <a:rPr lang="en-AU" sz="3200" b="1" kern="0" dirty="0" smtClean="0">
                <a:solidFill>
                  <a:srgbClr val="FFFF00"/>
                </a:solidFill>
              </a:rPr>
              <a:t>. Primarily Results </a:t>
            </a:r>
            <a:endParaRPr lang="en-AU" sz="3200" b="1" kern="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20775"/>
            <a:ext cx="6096000" cy="573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Case 1: Heavy rainfall on 27</a:t>
            </a:r>
            <a:r>
              <a:rPr lang="en-US" sz="2800" baseline="30000" dirty="0" smtClean="0">
                <a:solidFill>
                  <a:srgbClr val="FFFF00"/>
                </a:solidFill>
              </a:rPr>
              <a:t>th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-Jun-1992 caused by Tropical cyclone (category 4)</a:t>
            </a:r>
            <a:endParaRPr lang="en-US" sz="28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5638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mm/day</a:t>
            </a:r>
            <a:endParaRPr lang="en-A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152400" y="0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rgbClr val="FFFF00"/>
                </a:solidFill>
                <a:latin typeface="+mj-lt"/>
              </a:rPr>
              <a:t>Case 1: </a:t>
            </a:r>
            <a:r>
              <a:rPr lang="en-US" sz="2800" b="1" dirty="0" err="1">
                <a:solidFill>
                  <a:srgbClr val="FFFF00"/>
                </a:solidFill>
                <a:latin typeface="+mj-lt"/>
              </a:rPr>
              <a:t>Geopotential</a:t>
            </a:r>
            <a:r>
              <a:rPr lang="en-US" sz="2800" b="1" dirty="0">
                <a:solidFill>
                  <a:srgbClr val="FFFF00"/>
                </a:solidFill>
                <a:latin typeface="+mj-lt"/>
              </a:rPr>
              <a:t> Height 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on 27</a:t>
            </a:r>
            <a:r>
              <a:rPr lang="en-US" sz="2800" baseline="30000" dirty="0" smtClean="0">
                <a:solidFill>
                  <a:srgbClr val="FFFF00"/>
                </a:solidFill>
              </a:rPr>
              <a:t>th</a:t>
            </a:r>
            <a:r>
              <a:rPr lang="en-US" sz="2800" b="1" dirty="0" smtClean="0">
                <a:solidFill>
                  <a:srgbClr val="FFFF00"/>
                </a:solidFill>
                <a:latin typeface="+mj-lt"/>
              </a:rPr>
              <a:t>-Jun-1992 caused by TC</a:t>
            </a:r>
            <a:endParaRPr lang="en-US" sz="2800" b="1" dirty="0">
              <a:solidFill>
                <a:srgbClr val="FFFF00"/>
              </a:solidFill>
              <a:latin typeface="+mj-lt"/>
            </a:endParaRPr>
          </a:p>
          <a:p>
            <a:pPr algn="ctr">
              <a:defRPr/>
            </a:pPr>
            <a:endParaRPr lang="en-US" sz="2800" b="1" dirty="0">
              <a:solidFill>
                <a:srgbClr val="FFFF00"/>
              </a:solidFill>
              <a:latin typeface="+mj-lt"/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52400" y="968375"/>
            <a:ext cx="4479925" cy="2743200"/>
            <a:chOff x="152400" y="968992"/>
            <a:chExt cx="4480001" cy="2743200"/>
          </a:xfrm>
        </p:grpSpPr>
        <p:pic>
          <p:nvPicPr>
            <p:cNvPr id="7189" name="Picture 2"/>
            <p:cNvPicPr>
              <a:picLocks noChangeAspect="1" noChangeArrowheads="1"/>
            </p:cNvPicPr>
            <p:nvPr/>
          </p:nvPicPr>
          <p:blipFill>
            <a:blip r:embed="rId3"/>
            <a:srcRect t="11601"/>
            <a:stretch>
              <a:fillRect/>
            </a:stretch>
          </p:blipFill>
          <p:spPr bwMode="auto">
            <a:xfrm>
              <a:off x="152400" y="968992"/>
              <a:ext cx="4480001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90" name="TextBox 6"/>
            <p:cNvSpPr txBox="1">
              <a:spLocks noChangeArrowheads="1"/>
            </p:cNvSpPr>
            <p:nvPr/>
          </p:nvSpPr>
          <p:spPr bwMode="auto">
            <a:xfrm>
              <a:off x="685800" y="1143000"/>
              <a:ext cx="1143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 dirty="0"/>
                <a:t>850 </a:t>
              </a:r>
              <a:r>
                <a:rPr lang="en-US" sz="1400" b="1" dirty="0" err="1"/>
                <a:t>hPa</a:t>
              </a:r>
              <a:endParaRPr lang="en-AU" sz="1400" b="1" dirty="0"/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H="1" flipV="1">
            <a:off x="2743200" y="2743200"/>
            <a:ext cx="2590800" cy="15240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2057400" y="1828800"/>
            <a:ext cx="1219200" cy="990600"/>
            <a:chOff x="1752600" y="1447800"/>
            <a:chExt cx="1219200" cy="990600"/>
          </a:xfrm>
        </p:grpSpPr>
        <p:sp>
          <p:nvSpPr>
            <p:cNvPr id="11" name="Arc 10"/>
            <p:cNvSpPr/>
            <p:nvPr/>
          </p:nvSpPr>
          <p:spPr>
            <a:xfrm>
              <a:off x="1905000" y="1828800"/>
              <a:ext cx="609600" cy="609600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88" name="TextBox 4"/>
            <p:cNvSpPr txBox="1">
              <a:spLocks noChangeArrowheads="1"/>
            </p:cNvSpPr>
            <p:nvPr/>
          </p:nvSpPr>
          <p:spPr bwMode="auto">
            <a:xfrm>
              <a:off x="1752600" y="1447800"/>
              <a:ext cx="1219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 pitchFamily="34" charset="0"/>
                </a:rPr>
                <a:t>TC </a:t>
              </a:r>
              <a:endParaRPr lang="en-US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553200" y="1905000"/>
            <a:ext cx="1219200" cy="990600"/>
            <a:chOff x="1752600" y="1447800"/>
            <a:chExt cx="1219200" cy="990600"/>
          </a:xfrm>
        </p:grpSpPr>
        <p:sp>
          <p:nvSpPr>
            <p:cNvPr id="14" name="Arc 13"/>
            <p:cNvSpPr/>
            <p:nvPr/>
          </p:nvSpPr>
          <p:spPr>
            <a:xfrm>
              <a:off x="1905000" y="1828800"/>
              <a:ext cx="609600" cy="609600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86" name="TextBox 4"/>
            <p:cNvSpPr txBox="1">
              <a:spLocks noChangeArrowheads="1"/>
            </p:cNvSpPr>
            <p:nvPr/>
          </p:nvSpPr>
          <p:spPr bwMode="auto">
            <a:xfrm>
              <a:off x="1752600" y="1447800"/>
              <a:ext cx="1219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TCs </a:t>
              </a:r>
            </a:p>
          </p:txBody>
        </p:sp>
      </p:grp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2057400" y="4876800"/>
            <a:ext cx="1219200" cy="990600"/>
            <a:chOff x="1752600" y="1447800"/>
            <a:chExt cx="1219200" cy="990600"/>
          </a:xfrm>
        </p:grpSpPr>
        <p:sp>
          <p:nvSpPr>
            <p:cNvPr id="17" name="Arc 16"/>
            <p:cNvSpPr/>
            <p:nvPr/>
          </p:nvSpPr>
          <p:spPr>
            <a:xfrm>
              <a:off x="1905000" y="1828800"/>
              <a:ext cx="609600" cy="609600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84" name="TextBox 4"/>
            <p:cNvSpPr txBox="1">
              <a:spLocks noChangeArrowheads="1"/>
            </p:cNvSpPr>
            <p:nvPr/>
          </p:nvSpPr>
          <p:spPr bwMode="auto">
            <a:xfrm>
              <a:off x="1752600" y="1447800"/>
              <a:ext cx="1219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>
                  <a:solidFill>
                    <a:srgbClr val="FF0000"/>
                  </a:solidFill>
                  <a:latin typeface="Calibri" pitchFamily="34" charset="0"/>
                </a:rPr>
                <a:t>TCs </a:t>
              </a:r>
            </a:p>
          </p:txBody>
        </p:sp>
      </p:grp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152400" y="3810000"/>
            <a:ext cx="4343400" cy="2895600"/>
            <a:chOff x="152400" y="3810000"/>
            <a:chExt cx="4343400" cy="2895600"/>
          </a:xfrm>
        </p:grpSpPr>
        <p:pic>
          <p:nvPicPr>
            <p:cNvPr id="7181" name="Picture 4"/>
            <p:cNvPicPr>
              <a:picLocks noChangeAspect="1" noChangeArrowheads="1"/>
            </p:cNvPicPr>
            <p:nvPr/>
          </p:nvPicPr>
          <p:blipFill>
            <a:blip r:embed="rId4"/>
            <a:srcRect t="11369" r="2806"/>
            <a:stretch>
              <a:fillRect/>
            </a:stretch>
          </p:blipFill>
          <p:spPr bwMode="auto">
            <a:xfrm>
              <a:off x="152400" y="3810000"/>
              <a:ext cx="4343400" cy="2895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2" name="TextBox 18"/>
            <p:cNvSpPr txBox="1">
              <a:spLocks noChangeArrowheads="1"/>
            </p:cNvSpPr>
            <p:nvPr/>
          </p:nvSpPr>
          <p:spPr bwMode="auto">
            <a:xfrm>
              <a:off x="609600" y="4114800"/>
              <a:ext cx="1143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500 hPa</a:t>
              </a:r>
              <a:endParaRPr lang="en-AU" sz="1400" b="1"/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4641850" y="1004888"/>
            <a:ext cx="4419600" cy="2728912"/>
            <a:chOff x="4642512" y="1004248"/>
            <a:chExt cx="4419600" cy="2729552"/>
          </a:xfrm>
        </p:grpSpPr>
        <p:pic>
          <p:nvPicPr>
            <p:cNvPr id="7179" name="Picture 3"/>
            <p:cNvPicPr>
              <a:picLocks noChangeAspect="1" noChangeArrowheads="1"/>
            </p:cNvPicPr>
            <p:nvPr/>
          </p:nvPicPr>
          <p:blipFill>
            <a:blip r:embed="rId5"/>
            <a:srcRect t="12781" r="1785"/>
            <a:stretch>
              <a:fillRect/>
            </a:stretch>
          </p:blipFill>
          <p:spPr bwMode="auto">
            <a:xfrm>
              <a:off x="4642512" y="1004248"/>
              <a:ext cx="4419600" cy="2729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80" name="TextBox 19"/>
            <p:cNvSpPr txBox="1">
              <a:spLocks noChangeArrowheads="1"/>
            </p:cNvSpPr>
            <p:nvPr/>
          </p:nvSpPr>
          <p:spPr bwMode="auto">
            <a:xfrm>
              <a:off x="5029200" y="1219200"/>
              <a:ext cx="11430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 b="1"/>
                <a:t>700 hPa</a:t>
              </a:r>
              <a:endParaRPr lang="en-AU" sz="1400" b="1"/>
            </a:p>
          </p:txBody>
        </p:sp>
      </p:grpSp>
      <p:cxnSp>
        <p:nvCxnSpPr>
          <p:cNvPr id="24" name="Straight Arrow Connector 23"/>
          <p:cNvCxnSpPr/>
          <p:nvPr/>
        </p:nvCxnSpPr>
        <p:spPr>
          <a:xfrm flipV="1">
            <a:off x="5334000" y="2819400"/>
            <a:ext cx="1524000" cy="14478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6553200" y="1905000"/>
            <a:ext cx="1219200" cy="990600"/>
            <a:chOff x="1752600" y="1447800"/>
            <a:chExt cx="1219200" cy="990600"/>
          </a:xfrm>
        </p:grpSpPr>
        <p:sp>
          <p:nvSpPr>
            <p:cNvPr id="26" name="Arc 25"/>
            <p:cNvSpPr/>
            <p:nvPr/>
          </p:nvSpPr>
          <p:spPr>
            <a:xfrm>
              <a:off x="1905000" y="1828800"/>
              <a:ext cx="609600" cy="609600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TextBox 4"/>
            <p:cNvSpPr txBox="1">
              <a:spLocks noChangeArrowheads="1"/>
            </p:cNvSpPr>
            <p:nvPr/>
          </p:nvSpPr>
          <p:spPr bwMode="auto">
            <a:xfrm>
              <a:off x="1752600" y="1447800"/>
              <a:ext cx="1219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 pitchFamily="34" charset="0"/>
                </a:rPr>
                <a:t>TC </a:t>
              </a:r>
              <a:endParaRPr lang="en-US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 rot="10800000" flipV="1">
            <a:off x="2743200" y="4267200"/>
            <a:ext cx="2590800" cy="114300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2002808" y="4814248"/>
            <a:ext cx="1219200" cy="990600"/>
            <a:chOff x="1752600" y="1447800"/>
            <a:chExt cx="1219200" cy="990600"/>
          </a:xfrm>
        </p:grpSpPr>
        <p:sp>
          <p:nvSpPr>
            <p:cNvPr id="31" name="Arc 30"/>
            <p:cNvSpPr/>
            <p:nvPr/>
          </p:nvSpPr>
          <p:spPr>
            <a:xfrm>
              <a:off x="1905000" y="1828800"/>
              <a:ext cx="609600" cy="609600"/>
            </a:xfrm>
            <a:prstGeom prst="arc">
              <a:avLst>
                <a:gd name="adj1" fmla="val 16200000"/>
                <a:gd name="adj2" fmla="val 14526364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2" name="TextBox 4"/>
            <p:cNvSpPr txBox="1">
              <a:spLocks noChangeArrowheads="1"/>
            </p:cNvSpPr>
            <p:nvPr/>
          </p:nvSpPr>
          <p:spPr bwMode="auto">
            <a:xfrm>
              <a:off x="1752600" y="1447800"/>
              <a:ext cx="1219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  <a:latin typeface="Calibri" pitchFamily="34" charset="0"/>
                </a:rPr>
                <a:t>TC </a:t>
              </a:r>
              <a:endParaRPr lang="en-US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4876800" y="4495800"/>
            <a:ext cx="426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A strong TC </a:t>
            </a:r>
            <a:r>
              <a:rPr lang="en-US" sz="2400" dirty="0"/>
              <a:t>indicated by steep gradient at </a:t>
            </a:r>
            <a:r>
              <a:rPr lang="en-US" sz="2400" dirty="0" smtClean="0"/>
              <a:t>850 </a:t>
            </a:r>
            <a:r>
              <a:rPr lang="en-US" sz="2400" dirty="0"/>
              <a:t>and extension up to 500hPa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58l">
  <a:themeElements>
    <a:clrScheme name="Office Theme 1">
      <a:dk1>
        <a:srgbClr val="1D4940"/>
      </a:dk1>
      <a:lt1>
        <a:srgbClr val="FFFFFF"/>
      </a:lt1>
      <a:dk2>
        <a:srgbClr val="3F716F"/>
      </a:dk2>
      <a:lt2>
        <a:srgbClr val="C0C0C0"/>
      </a:lt2>
      <a:accent1>
        <a:srgbClr val="669E86"/>
      </a:accent1>
      <a:accent2>
        <a:srgbClr val="A2CAB4"/>
      </a:accent2>
      <a:accent3>
        <a:srgbClr val="FFFFFF"/>
      </a:accent3>
      <a:accent4>
        <a:srgbClr val="173D35"/>
      </a:accent4>
      <a:accent5>
        <a:srgbClr val="B8CCC3"/>
      </a:accent5>
      <a:accent6>
        <a:srgbClr val="92B7A3"/>
      </a:accent6>
      <a:hlink>
        <a:srgbClr val="8CA35F"/>
      </a:hlink>
      <a:folHlink>
        <a:srgbClr val="C1B05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1D4940"/>
        </a:dk1>
        <a:lt1>
          <a:srgbClr val="FFFFFF"/>
        </a:lt1>
        <a:dk2>
          <a:srgbClr val="3F716F"/>
        </a:dk2>
        <a:lt2>
          <a:srgbClr val="C0C0C0"/>
        </a:lt2>
        <a:accent1>
          <a:srgbClr val="669E86"/>
        </a:accent1>
        <a:accent2>
          <a:srgbClr val="A2CAB4"/>
        </a:accent2>
        <a:accent3>
          <a:srgbClr val="FFFFFF"/>
        </a:accent3>
        <a:accent4>
          <a:srgbClr val="173D35"/>
        </a:accent4>
        <a:accent5>
          <a:srgbClr val="B8CCC3"/>
        </a:accent5>
        <a:accent6>
          <a:srgbClr val="92B7A3"/>
        </a:accent6>
        <a:hlink>
          <a:srgbClr val="8CA35F"/>
        </a:hlink>
        <a:folHlink>
          <a:srgbClr val="C1B05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93575"/>
        </a:dk1>
        <a:lt1>
          <a:srgbClr val="FFFFFF"/>
        </a:lt1>
        <a:dk2>
          <a:srgbClr val="000066"/>
        </a:dk2>
        <a:lt2>
          <a:srgbClr val="808080"/>
        </a:lt2>
        <a:accent1>
          <a:srgbClr val="4B92E1"/>
        </a:accent1>
        <a:accent2>
          <a:srgbClr val="99CCFF"/>
        </a:accent2>
        <a:accent3>
          <a:srgbClr val="FFFFFF"/>
        </a:accent3>
        <a:accent4>
          <a:srgbClr val="062C63"/>
        </a:accent4>
        <a:accent5>
          <a:srgbClr val="B1C7EE"/>
        </a:accent5>
        <a:accent6>
          <a:srgbClr val="8AB9E7"/>
        </a:accent6>
        <a:hlink>
          <a:srgbClr val="0066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B4C5B"/>
        </a:dk1>
        <a:lt1>
          <a:srgbClr val="FFFFFF"/>
        </a:lt1>
        <a:dk2>
          <a:srgbClr val="000000"/>
        </a:dk2>
        <a:lt2>
          <a:srgbClr val="969696"/>
        </a:lt2>
        <a:accent1>
          <a:srgbClr val="E3BE05"/>
        </a:accent1>
        <a:accent2>
          <a:srgbClr val="81C200"/>
        </a:accent2>
        <a:accent3>
          <a:srgbClr val="FFFFFF"/>
        </a:accent3>
        <a:accent4>
          <a:srgbClr val="08404C"/>
        </a:accent4>
        <a:accent5>
          <a:srgbClr val="EFDBAA"/>
        </a:accent5>
        <a:accent6>
          <a:srgbClr val="74B000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3C9C76F0733664BB9A56C9D61DCA338" ma:contentTypeVersion="0" ma:contentTypeDescription="Create a new document." ma:contentTypeScope="" ma:versionID="9861d521da92fe3c6b904c4f81520a4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C51984-095E-48B5-818B-E0545B81ED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8DBA25-8ECE-469A-9AA7-4462097668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BB4749-6249-4204-B2A7-B55A16BEC02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1000nam</Template>
  <TotalTime>10526</TotalTime>
  <Words>1183</Words>
  <Application>Microsoft Macintosh PowerPoint</Application>
  <PresentationFormat>On-screen Show (4:3)</PresentationFormat>
  <Paragraphs>177</Paragraphs>
  <Slides>25</Slides>
  <Notes>2</Notes>
  <HiddenSlides>7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cdb2004158l</vt:lpstr>
      <vt:lpstr>PowerPoint Presentation</vt:lpstr>
      <vt:lpstr>Contents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IMHEN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 Thang</dc:creator>
  <cp:lastModifiedBy>Tan Phan-Van</cp:lastModifiedBy>
  <cp:revision>691</cp:revision>
  <dcterms:created xsi:type="dcterms:W3CDTF">2010-10-02T02:34:48Z</dcterms:created>
  <dcterms:modified xsi:type="dcterms:W3CDTF">2016-09-19T16:27:55Z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0x01010003C9C76F0733664BB9A56C9D61DCA338</vt:lpwstr>
  </property>
</Properties>
</file>